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4"/>
  </p:notesMasterIdLst>
  <p:handoutMasterIdLst>
    <p:handoutMasterId r:id="rId35"/>
  </p:handoutMasterIdLst>
  <p:sldIdLst>
    <p:sldId id="256" r:id="rId2"/>
    <p:sldId id="312" r:id="rId3"/>
    <p:sldId id="313" r:id="rId4"/>
    <p:sldId id="314" r:id="rId5"/>
    <p:sldId id="277" r:id="rId6"/>
    <p:sldId id="283" r:id="rId7"/>
    <p:sldId id="287" r:id="rId8"/>
    <p:sldId id="288" r:id="rId9"/>
    <p:sldId id="289" r:id="rId10"/>
    <p:sldId id="320" r:id="rId11"/>
    <p:sldId id="291" r:id="rId12"/>
    <p:sldId id="290" r:id="rId13"/>
    <p:sldId id="321" r:id="rId14"/>
    <p:sldId id="284" r:id="rId15"/>
    <p:sldId id="292" r:id="rId16"/>
    <p:sldId id="293" r:id="rId17"/>
    <p:sldId id="294" r:id="rId18"/>
    <p:sldId id="298" r:id="rId19"/>
    <p:sldId id="315" r:id="rId20"/>
    <p:sldId id="325" r:id="rId21"/>
    <p:sldId id="319" r:id="rId22"/>
    <p:sldId id="317" r:id="rId23"/>
    <p:sldId id="318" r:id="rId24"/>
    <p:sldId id="323" r:id="rId25"/>
    <p:sldId id="305" r:id="rId26"/>
    <p:sldId id="306" r:id="rId27"/>
    <p:sldId id="307" r:id="rId28"/>
    <p:sldId id="308" r:id="rId29"/>
    <p:sldId id="309" r:id="rId30"/>
    <p:sldId id="310" r:id="rId31"/>
    <p:sldId id="311" r:id="rId32"/>
    <p:sldId id="324" r:id="rId33"/>
  </p:sldIdLst>
  <p:sldSz cx="9144000" cy="6858000" type="letter"/>
  <p:notesSz cx="7315200" cy="9601200"/>
  <p:defaultTextStyle>
    <a:defPPr>
      <a:defRPr lang="en-US"/>
    </a:defPPr>
    <a:lvl1pPr algn="l" rtl="0" fontAlgn="base">
      <a:spcBef>
        <a:spcPct val="0"/>
      </a:spcBef>
      <a:spcAft>
        <a:spcPct val="0"/>
      </a:spcAft>
      <a:defRPr sz="2000" kern="1200">
        <a:solidFill>
          <a:schemeClr val="tx1"/>
        </a:solidFill>
        <a:latin typeface="Arial" charset="0"/>
        <a:ea typeface="+mn-ea"/>
        <a:cs typeface="Arial" charset="0"/>
      </a:defRPr>
    </a:lvl1pPr>
    <a:lvl2pPr marL="457200" algn="l" rtl="0" fontAlgn="base">
      <a:spcBef>
        <a:spcPct val="0"/>
      </a:spcBef>
      <a:spcAft>
        <a:spcPct val="0"/>
      </a:spcAft>
      <a:defRPr sz="2000" kern="1200">
        <a:solidFill>
          <a:schemeClr val="tx1"/>
        </a:solidFill>
        <a:latin typeface="Arial" charset="0"/>
        <a:ea typeface="+mn-ea"/>
        <a:cs typeface="Arial" charset="0"/>
      </a:defRPr>
    </a:lvl2pPr>
    <a:lvl3pPr marL="914400" algn="l" rtl="0" fontAlgn="base">
      <a:spcBef>
        <a:spcPct val="0"/>
      </a:spcBef>
      <a:spcAft>
        <a:spcPct val="0"/>
      </a:spcAft>
      <a:defRPr sz="2000" kern="1200">
        <a:solidFill>
          <a:schemeClr val="tx1"/>
        </a:solidFill>
        <a:latin typeface="Arial" charset="0"/>
        <a:ea typeface="+mn-ea"/>
        <a:cs typeface="Arial" charset="0"/>
      </a:defRPr>
    </a:lvl3pPr>
    <a:lvl4pPr marL="1371600" algn="l" rtl="0" fontAlgn="base">
      <a:spcBef>
        <a:spcPct val="0"/>
      </a:spcBef>
      <a:spcAft>
        <a:spcPct val="0"/>
      </a:spcAft>
      <a:defRPr sz="2000" kern="1200">
        <a:solidFill>
          <a:schemeClr val="tx1"/>
        </a:solidFill>
        <a:latin typeface="Arial" charset="0"/>
        <a:ea typeface="+mn-ea"/>
        <a:cs typeface="Arial" charset="0"/>
      </a:defRPr>
    </a:lvl4pPr>
    <a:lvl5pPr marL="1828800" algn="l" rtl="0" fontAlgn="base">
      <a:spcBef>
        <a:spcPct val="0"/>
      </a:spcBef>
      <a:spcAft>
        <a:spcPct val="0"/>
      </a:spcAft>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94" autoAdjust="0"/>
    <p:restoredTop sz="75076" autoAdjust="0"/>
  </p:normalViewPr>
  <p:slideViewPr>
    <p:cSldViewPr>
      <p:cViewPr varScale="1">
        <p:scale>
          <a:sx n="99" d="100"/>
          <a:sy n="99" d="100"/>
        </p:scale>
        <p:origin x="-496" y="-104"/>
      </p:cViewPr>
      <p:guideLst>
        <p:guide orient="horz" pos="2160"/>
        <p:guide pos="2880"/>
      </p:guideLst>
    </p:cSldViewPr>
  </p:slideViewPr>
  <p:notesTextViewPr>
    <p:cViewPr>
      <p:scale>
        <a:sx n="100" d="100"/>
        <a:sy n="100" d="100"/>
      </p:scale>
      <p:origin x="0" y="1472"/>
    </p:cViewPr>
  </p:notesTextViewPr>
  <p:notesViewPr>
    <p:cSldViewPr>
      <p:cViewPr>
        <p:scale>
          <a:sx n="100" d="100"/>
          <a:sy n="100" d="100"/>
        </p:scale>
        <p:origin x="-720"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706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706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08073646-1C4A-4721-B3F5-586AE1318327}" type="slidenum">
              <a:rPr lang="en-US"/>
              <a:pPr/>
              <a:t>‹#›</a:t>
            </a:fld>
            <a:endParaRPr lang="en-US"/>
          </a:p>
        </p:txBody>
      </p:sp>
    </p:spTree>
    <p:extLst>
      <p:ext uri="{BB962C8B-B14F-4D97-AF65-F5344CB8AC3E}">
        <p14:creationId xmlns:p14="http://schemas.microsoft.com/office/powerpoint/2010/main" val="3843529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788">
              <a:defRPr sz="1300">
                <a:latin typeface="Times New Roman" pitchFamily="18" charset="0"/>
                <a:ea typeface="+mn-ea"/>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503363" y="720725"/>
            <a:ext cx="4119562" cy="308927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731838" y="3962400"/>
            <a:ext cx="5851525" cy="491807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48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788">
              <a:defRPr sz="1300">
                <a:latin typeface="Times New Roman" pitchFamily="18" charset="0"/>
                <a:ea typeface="+mn-ea"/>
              </a:defRPr>
            </a:lvl1pPr>
          </a:lstStyle>
          <a:p>
            <a:pPr>
              <a:defRPr/>
            </a:pPr>
            <a:endParaRPr lang="en-US"/>
          </a:p>
        </p:txBody>
      </p:sp>
      <p:sp>
        <p:nvSpPr>
          <p:cNvPr id="348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788">
              <a:defRPr sz="1300">
                <a:latin typeface="Times New Roman" charset="0"/>
              </a:defRPr>
            </a:lvl1pPr>
          </a:lstStyle>
          <a:p>
            <a:fld id="{261C154A-8278-49E9-8F8D-CE2B7335DD43}" type="slidenum">
              <a:rPr lang="en-US"/>
              <a:pPr/>
              <a:t>‹#›</a:t>
            </a:fld>
            <a:endParaRPr lang="en-US"/>
          </a:p>
        </p:txBody>
      </p:sp>
    </p:spTree>
    <p:extLst>
      <p:ext uri="{BB962C8B-B14F-4D97-AF65-F5344CB8AC3E}">
        <p14:creationId xmlns:p14="http://schemas.microsoft.com/office/powerpoint/2010/main" val="3356511644"/>
      </p:ext>
    </p:extLst>
  </p:cSld>
  <p:clrMap bg1="lt1" tx1="dk1" bg2="lt2" tx2="dk2" accent1="accent1" accent2="accent2" accent3="accent3" accent4="accent4" accent5="accent5" accent6="accent6" hlink="hlink" folHlink="folHlink"/>
  <p:hf hdr="0" ftr="0" dt="0"/>
  <p:notesStyle>
    <a:lvl1pPr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1pPr>
    <a:lvl2pPr marL="182563" indent="-90488" algn="l" rtl="0" eaLnBrk="0" fontAlgn="base" hangingPunct="0">
      <a:spcBef>
        <a:spcPct val="0"/>
      </a:spcBef>
      <a:spcAft>
        <a:spcPct val="0"/>
      </a:spcAft>
      <a:buFont typeface="Arial" charset="0"/>
      <a:buChar char="•"/>
      <a:defRPr sz="1000" kern="1200">
        <a:solidFill>
          <a:schemeClr val="tx1"/>
        </a:solidFill>
        <a:latin typeface="Times New Roman" pitchFamily="18" charset="0"/>
        <a:ea typeface="Arial" charset="0"/>
        <a:cs typeface="Arial" charset="0"/>
      </a:defRPr>
    </a:lvl2pPr>
    <a:lvl3pPr marL="9144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3pPr>
    <a:lvl4pPr marL="13716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4pPr>
    <a:lvl5pPr marL="1828800" algn="l" rtl="0" eaLnBrk="0" fontAlgn="base" hangingPunct="0">
      <a:spcBef>
        <a:spcPts val="1000"/>
      </a:spcBef>
      <a:spcAft>
        <a:spcPct val="0"/>
      </a:spcAft>
      <a:defRPr sz="1000" kern="1200">
        <a:solidFill>
          <a:schemeClr val="tx1"/>
        </a:solidFill>
        <a:latin typeface="Times New Roman" pitchFamily="18"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1</a:t>
            </a:fld>
            <a:endParaRPr lang="en-US"/>
          </a:p>
        </p:txBody>
      </p:sp>
    </p:spTree>
    <p:extLst>
      <p:ext uri="{BB962C8B-B14F-4D97-AF65-F5344CB8AC3E}">
        <p14:creationId xmlns:p14="http://schemas.microsoft.com/office/powerpoint/2010/main" val="361630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fact that users are learning our interfaces by actually </a:t>
            </a:r>
            <a:r>
              <a:rPr lang="en-US" b="1" dirty="0" smtClean="0"/>
              <a:t>using</a:t>
            </a:r>
            <a:r>
              <a:rPr lang="en-US" b="0" dirty="0" smtClean="0"/>
              <a:t> them has some implications</a:t>
            </a:r>
            <a:r>
              <a:rPr lang="en-US" b="0" baseline="0" dirty="0" smtClean="0"/>
              <a:t> for how we should design them.</a:t>
            </a:r>
          </a:p>
          <a:p>
            <a:r>
              <a:rPr lang="en-US" b="0" baseline="0" dirty="0" smtClean="0"/>
              <a:t>First, we should know something about what the users’ goals actually are – collecting information about that is a critical feature of the user-centered design process that we’ll talk about in a few lectures.  If we’re designing for the wrong goals, users are going to struggle to figure out how to do what they want in our system.</a:t>
            </a:r>
          </a:p>
          <a:p>
            <a:r>
              <a:rPr lang="en-US" b="0" baseline="0" dirty="0" smtClean="0"/>
              <a:t>Second, the UI should be the </a:t>
            </a:r>
            <a:r>
              <a:rPr lang="en-US" b="1" baseline="0" dirty="0" smtClean="0"/>
              <a:t>primary </a:t>
            </a:r>
            <a:r>
              <a:rPr lang="en-US" b="0" baseline="0" dirty="0" smtClean="0"/>
              <a:t>teacher of how to use it.  The UI itself must communicate as clearly as possible how it’s supposed to be used, so that users can match their goals with appropriate actions in the system.  In the next lecture, we’ll talk about a few specific techniques for doing this – affordances, feedback, and information scent.</a:t>
            </a:r>
          </a:p>
          <a:p>
            <a:r>
              <a:rPr lang="en-US" b="0" baseline="0" dirty="0" smtClean="0"/>
              <a:t>Third, when the user does have to resort to help, that help should be searchable and goal-directed.  Providing a 30-minute video tutorial probably won’t help people who learn by doing.</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10</a:t>
            </a:fld>
            <a:endParaRPr lang="en-US"/>
          </a:p>
        </p:txBody>
      </p:sp>
    </p:spTree>
    <p:extLst>
      <p:ext uri="{BB962C8B-B14F-4D97-AF65-F5344CB8AC3E}">
        <p14:creationId xmlns:p14="http://schemas.microsoft.com/office/powerpoint/2010/main" val="995592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earch engines have become even more important than in-application help systems, however.  And a wonderful thing about search engines is that they show us query suggestions, so we can get some insight into the goals of thousands of other users.  What is it that they’re trying to do with their iPhone, but isn’t easily learnable from the interface?</a:t>
            </a:r>
            <a:r>
              <a:rPr lang="en-US" baseline="0" dirty="0"/>
              <a:t> </a:t>
            </a:r>
            <a:r>
              <a:rPr lang="en-US" baseline="0" dirty="0" smtClean="0"/>
              <a:t> (Adam </a:t>
            </a:r>
            <a:r>
              <a:rPr lang="en-US" baseline="0" dirty="0" err="1" smtClean="0"/>
              <a:t>Fourney</a:t>
            </a:r>
            <a:r>
              <a:rPr lang="en-US" baseline="0" dirty="0" smtClean="0"/>
              <a:t>, Richard Mann, and Michael Terry. “Characterizing the Usability of Interactive Applications Through Query Log Analysis.” CHI 2011.)</a:t>
            </a:r>
          </a:p>
        </p:txBody>
      </p:sp>
      <p:sp>
        <p:nvSpPr>
          <p:cNvPr id="4" name="Slide Number Placeholder 3"/>
          <p:cNvSpPr>
            <a:spLocks noGrp="1"/>
          </p:cNvSpPr>
          <p:nvPr>
            <p:ph type="sldNum" sz="quarter" idx="10"/>
          </p:nvPr>
        </p:nvSpPr>
        <p:spPr/>
        <p:txBody>
          <a:bodyPr/>
          <a:lstStyle/>
          <a:p>
            <a:fld id="{261C154A-8278-49E9-8F8D-CE2B7335DD43}" type="slidenum">
              <a:rPr lang="en-US" smtClean="0"/>
              <a:pPr/>
              <a:t>11</a:t>
            </a:fld>
            <a:endParaRPr lang="en-US"/>
          </a:p>
        </p:txBody>
      </p:sp>
    </p:spTree>
    <p:extLst>
      <p:ext uri="{BB962C8B-B14F-4D97-AF65-F5344CB8AC3E}">
        <p14:creationId xmlns:p14="http://schemas.microsoft.com/office/powerpoint/2010/main" val="824266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more way that we learn</a:t>
            </a:r>
            <a:r>
              <a:rPr lang="en-US" baseline="0" dirty="0" smtClean="0"/>
              <a:t> how to use user interfaces is by watching other people use them.  That’s a major way we navigate an unfamiliar subway system, for example.  </a:t>
            </a:r>
          </a:p>
          <a:p>
            <a:r>
              <a:rPr lang="en-US" baseline="0" dirty="0" smtClean="0"/>
              <a:t>Unfortunately much of our software – whether for desktops, laptops, tablets, or smartphones – is designed for one person, and you don’t often use it together with other people, reducing the opportunities for learning by watching.  Yet seeing somebody else do it may well be the </a:t>
            </a:r>
            <a:r>
              <a:rPr lang="en-US" b="1" baseline="0" dirty="0" smtClean="0"/>
              <a:t>only</a:t>
            </a:r>
            <a:r>
              <a:rPr lang="en-US" b="0" baseline="0" dirty="0" smtClean="0"/>
              <a:t> way you can learn about some features that are otherwise invisible.  For example, you probably know how to use Alt-Tab to switch between windows.  How did you learn that?  The UI itself certainly didn’t communicate it to you.  Pinch-zooming on smartphones and tablets is similar – but pinch-zooming may have benefited from mass media advertising showing us all how to use it.</a:t>
            </a:r>
          </a:p>
          <a:p>
            <a:r>
              <a:rPr lang="en-US" b="0" baseline="0" dirty="0" smtClean="0"/>
              <a:t>Social computing is changing this situation somewhat. We’ll look at Twitter in a moment, and see that you can learn some things from other people even though they’re not sitting next to you.</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12</a:t>
            </a:fld>
            <a:endParaRPr lang="en-US"/>
          </a:p>
        </p:txBody>
      </p:sp>
    </p:spTree>
    <p:extLst>
      <p:ext uri="{BB962C8B-B14F-4D97-AF65-F5344CB8AC3E}">
        <p14:creationId xmlns:p14="http://schemas.microsoft.com/office/powerpoint/2010/main" val="87705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check your understanding and prepare for the </a:t>
            </a:r>
            <a:r>
              <a:rPr lang="en-US" dirty="0" err="1" smtClean="0"/>
              <a:t>nanoquiz</a:t>
            </a:r>
            <a:r>
              <a:rPr lang="en-US" dirty="0" smtClean="0"/>
              <a:t> in class, the lecture notes include a “</a:t>
            </a:r>
            <a:r>
              <a:rPr lang="en-US" dirty="0" err="1" smtClean="0"/>
              <a:t>pico</a:t>
            </a:r>
            <a:r>
              <a:rPr lang="en-US" baseline="0" dirty="0" err="1" smtClean="0"/>
              <a:t>quiz</a:t>
            </a:r>
            <a:r>
              <a:rPr lang="en-US" baseline="0" dirty="0" smtClean="0"/>
              <a:t>” question after every section.  The </a:t>
            </a:r>
            <a:r>
              <a:rPr lang="en-US" baseline="0" dirty="0" err="1" smtClean="0"/>
              <a:t>picoquiz</a:t>
            </a:r>
            <a:r>
              <a:rPr lang="en-US" baseline="0" dirty="0" smtClean="0"/>
              <a:t> questions are similar to the </a:t>
            </a:r>
            <a:r>
              <a:rPr lang="en-US" baseline="0" dirty="0" err="1" smtClean="0"/>
              <a:t>nanoquiz</a:t>
            </a:r>
            <a:r>
              <a:rPr lang="en-US" baseline="0" dirty="0" smtClean="0"/>
              <a:t> questions you can expect to see in class, but you can check your answers yourself.</a:t>
            </a:r>
          </a:p>
          <a:p>
            <a:pPr marL="0" marR="0" indent="0" algn="l" defTabSz="914400" rtl="0" eaLnBrk="0" fontAlgn="base" latinLnBrk="0" hangingPunct="0">
              <a:lnSpc>
                <a:spcPct val="100000"/>
              </a:lnSpc>
              <a:spcBef>
                <a:spcPts val="1000"/>
              </a:spcBef>
              <a:spcAft>
                <a:spcPct val="0"/>
              </a:spcAft>
              <a:buClrTx/>
              <a:buSzTx/>
              <a:buFontTx/>
              <a:buNone/>
              <a:tabLst/>
              <a:defRPr/>
            </a:pPr>
            <a:r>
              <a:rPr lang="en-US" b="0" baseline="0" dirty="0" smtClean="0"/>
              <a:t>Note that the </a:t>
            </a:r>
            <a:r>
              <a:rPr lang="en-US" b="0" baseline="0" dirty="0" err="1" smtClean="0"/>
              <a:t>picoquiz</a:t>
            </a:r>
            <a:r>
              <a:rPr lang="en-US" b="0" baseline="0" dirty="0" smtClean="0"/>
              <a:t> has </a:t>
            </a:r>
            <a:r>
              <a:rPr lang="en-US" b="1" baseline="0" dirty="0" smtClean="0"/>
              <a:t>all</a:t>
            </a:r>
            <a:r>
              <a:rPr lang="en-US" b="0" baseline="0" dirty="0" smtClean="0"/>
              <a:t> the questions from this lecture, including questions from later in the lecture that you may not have read the material for yet.  You can do each question as you get to it in your reading, and then submit the whole quiz when you’ve finished reading.</a:t>
            </a:r>
            <a:endParaRPr lang="en-US" baseline="0" dirty="0" smtClean="0"/>
          </a:p>
          <a:p>
            <a:r>
              <a:rPr lang="en-US" baseline="0" dirty="0" smtClean="0"/>
              <a:t>To answer the </a:t>
            </a:r>
            <a:r>
              <a:rPr lang="en-US" baseline="0" dirty="0" err="1" smtClean="0"/>
              <a:t>picoquiz</a:t>
            </a:r>
            <a:r>
              <a:rPr lang="en-US" baseline="0" dirty="0" smtClean="0"/>
              <a:t> questions in this lecture, go to:</a:t>
            </a:r>
            <a:br>
              <a:rPr lang="en-US" baseline="0" dirty="0" smtClean="0"/>
            </a:br>
            <a:r>
              <a:rPr lang="en-US" b="0" baseline="0" dirty="0" smtClean="0"/>
              <a:t>http://</a:t>
            </a:r>
            <a:r>
              <a:rPr lang="en-US" b="0" baseline="0" dirty="0" err="1" smtClean="0"/>
              <a:t>courses.csail.mit.edu</a:t>
            </a:r>
            <a:r>
              <a:rPr lang="en-US" b="0" baseline="0" dirty="0" smtClean="0"/>
              <a:t>/6.831/2013/</a:t>
            </a:r>
            <a:r>
              <a:rPr lang="en-US" b="0" baseline="0" dirty="0" err="1" smtClean="0"/>
              <a:t>picoquiz?</a:t>
            </a:r>
            <a:r>
              <a:rPr lang="en-US" b="1" baseline="0" dirty="0" err="1" smtClean="0"/>
              <a:t>lectureId</a:t>
            </a:r>
            <a:r>
              <a:rPr lang="en-US" b="1" baseline="0" dirty="0" smtClean="0"/>
              <a:t>=2</a:t>
            </a:r>
            <a:endParaRPr lang="en-US" b="0" baseline="0"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13</a:t>
            </a:fld>
            <a:endParaRPr lang="en-US"/>
          </a:p>
        </p:txBody>
      </p:sp>
    </p:spTree>
    <p:extLst>
      <p:ext uri="{BB962C8B-B14F-4D97-AF65-F5344CB8AC3E}">
        <p14:creationId xmlns:p14="http://schemas.microsoft.com/office/powerpoint/2010/main" val="898509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1C154A-8278-49E9-8F8D-CE2B7335DD43}" type="slidenum">
              <a:rPr lang="en-US" smtClean="0"/>
              <a:pPr/>
              <a:t>14</a:t>
            </a:fld>
            <a:endParaRPr lang="en-US"/>
          </a:p>
        </p:txBody>
      </p:sp>
    </p:spTree>
    <p:extLst>
      <p:ext uri="{BB962C8B-B14F-4D97-AF65-F5344CB8AC3E}">
        <p14:creationId xmlns:p14="http://schemas.microsoft.com/office/powerpoint/2010/main" val="178976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It’s important to make a distinction between </a:t>
            </a:r>
            <a:r>
              <a:rPr lang="en-US" b="1" dirty="0" smtClean="0"/>
              <a:t>recognition</a:t>
            </a:r>
            <a:r>
              <a:rPr lang="en-US" dirty="0" smtClean="0"/>
              <a:t> (remembering with the help of a visible cue, also known</a:t>
            </a:r>
            <a:r>
              <a:rPr lang="en-US" baseline="0" dirty="0" smtClean="0"/>
              <a:t> as </a:t>
            </a:r>
            <a:r>
              <a:rPr lang="en-US" b="1" baseline="0" dirty="0" smtClean="0"/>
              <a:t>knowledge in the world</a:t>
            </a:r>
            <a:r>
              <a:rPr lang="en-US" dirty="0" smtClean="0"/>
              <a:t>) and</a:t>
            </a:r>
            <a:r>
              <a:rPr lang="en-US" baseline="0" dirty="0" smtClean="0"/>
              <a:t> </a:t>
            </a:r>
            <a:r>
              <a:rPr lang="en-US" b="1" baseline="0" dirty="0" smtClean="0"/>
              <a:t>recall</a:t>
            </a:r>
            <a:r>
              <a:rPr lang="en-US" b="0" baseline="0" dirty="0" smtClean="0"/>
              <a:t> (remembering something with no help from the outside world – purely </a:t>
            </a:r>
            <a:r>
              <a:rPr lang="en-US" b="1" baseline="0" dirty="0" smtClean="0"/>
              <a:t>knowledge in the head</a:t>
            </a:r>
            <a:r>
              <a:rPr lang="en-US" b="0" baseline="0" dirty="0" smtClean="0"/>
              <a:t>).  Recognition is far, far easier than </a:t>
            </a:r>
            <a:r>
              <a:rPr lang="en-US" b="0" baseline="0" dirty="0" err="1" smtClean="0"/>
              <a:t>uncued</a:t>
            </a:r>
            <a:r>
              <a:rPr lang="en-US" b="0" baseline="0" dirty="0" smtClean="0"/>
              <a:t> recall.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smtClean="0"/>
              <a:t>Psychology experiments have shown that the human memory system is almost unbelievably good at recognition. In one study, people looked at </a:t>
            </a:r>
            <a:r>
              <a:rPr lang="en-US" dirty="0" smtClean="0"/>
              <a:t>540 words for a brief time each, then took a test in which they had to determine which of a pair of words they had seen on that 540-word list.  The result?  88% accuracy on average!</a:t>
            </a:r>
            <a:r>
              <a:rPr lang="en-US" baseline="0" dirty="0" smtClean="0"/>
              <a:t>  Similarly, in a study with </a:t>
            </a:r>
            <a:r>
              <a:rPr lang="en-US" dirty="0" smtClean="0"/>
              <a:t>612 short sentences, people achieved 89% correct recognition on average.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Note that since these </a:t>
            </a:r>
            <a:r>
              <a:rPr lang="en-US" baseline="0" dirty="0" smtClean="0"/>
              <a:t>recognition studies involve so many items, they </a:t>
            </a:r>
            <a:r>
              <a:rPr lang="en-US" dirty="0" smtClean="0"/>
              <a:t>are clearly going beyond</a:t>
            </a:r>
            <a:r>
              <a:rPr lang="en-US" baseline="0" dirty="0" smtClean="0"/>
              <a:t> working memory, despite the absence of elaborative rehearsal. Other studies have demonstrated that by extending the interval between the viewing and the testing.  In one study, people looked briefly at </a:t>
            </a:r>
            <a:r>
              <a:rPr lang="en-US" dirty="0" smtClean="0"/>
              <a:t>2,560 pictures,</a:t>
            </a:r>
            <a:r>
              <a:rPr lang="en-US" baseline="0" dirty="0" smtClean="0"/>
              <a:t> and then were </a:t>
            </a:r>
            <a:r>
              <a:rPr lang="en-US" dirty="0" smtClean="0"/>
              <a:t>tested </a:t>
            </a:r>
            <a:r>
              <a:rPr lang="en-US" i="1" dirty="0" smtClean="0"/>
              <a:t>a year </a:t>
            </a:r>
            <a:r>
              <a:rPr lang="en-US" dirty="0" smtClean="0"/>
              <a:t>later</a:t>
            </a:r>
            <a:r>
              <a:rPr lang="en-US" baseline="0" dirty="0" smtClean="0"/>
              <a:t> – and they were still </a:t>
            </a:r>
            <a:r>
              <a:rPr lang="en-US" dirty="0" smtClean="0"/>
              <a:t>63% accurate in judging which</a:t>
            </a:r>
            <a:r>
              <a:rPr lang="en-US" baseline="0" dirty="0" smtClean="0"/>
              <a:t> of two pictures they had seen before, significantly better than chance.  One more: people were asked to study an </a:t>
            </a:r>
            <a:r>
              <a:rPr lang="en-US" dirty="0" smtClean="0"/>
              <a:t>artificial language for 15 min, then tested on it </a:t>
            </a:r>
            <a:r>
              <a:rPr lang="en-US" i="1" dirty="0" smtClean="0"/>
              <a:t>two years later</a:t>
            </a:r>
            <a:r>
              <a:rPr lang="en-US" dirty="0" smtClean="0"/>
              <a:t> – and their performance in the test was better than chance.</a:t>
            </a:r>
          </a:p>
          <a:p>
            <a:endParaRPr lang="en-US" dirty="0"/>
          </a:p>
        </p:txBody>
      </p:sp>
      <p:sp>
        <p:nvSpPr>
          <p:cNvPr id="4" name="Slide Number Placeholder 3"/>
          <p:cNvSpPr>
            <a:spLocks noGrp="1"/>
          </p:cNvSpPr>
          <p:nvPr>
            <p:ph type="sldNum" sz="quarter" idx="10"/>
          </p:nvPr>
        </p:nvSpPr>
        <p:spPr/>
        <p:txBody>
          <a:bodyPr/>
          <a:lstStyle/>
          <a:p>
            <a:pPr>
              <a:defRPr/>
            </a:pPr>
            <a:fld id="{62CCBE22-15A7-49DB-B9ED-B260E72AC8B1}"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9C48AE16-5F81-4F47-A9A9-D235137B6F5E}" type="slidenum">
              <a:rPr lang="en-US" smtClean="0">
                <a:latin typeface="Times New Roman" pitchFamily="-97" charset="0"/>
              </a:rPr>
              <a:pPr/>
              <a:t>16</a:t>
            </a:fld>
            <a:endParaRPr lang="en-US" smtClean="0">
              <a:latin typeface="Times New Roman" pitchFamily="-97" charset="0"/>
            </a:endParaRPr>
          </a:p>
        </p:txBody>
      </p:sp>
      <p:sp>
        <p:nvSpPr>
          <p:cNvPr id="43011" name="Rectangle 2"/>
          <p:cNvSpPr>
            <a:spLocks noGrp="1" noRot="1" noChangeAspect="1" noChangeArrowheads="1" noTextEdit="1"/>
          </p:cNvSpPr>
          <p:nvPr>
            <p:ph type="sldImg"/>
          </p:nvPr>
        </p:nvSpPr>
        <p:spPr>
          <a:xfrm>
            <a:off x="1503363" y="720725"/>
            <a:ext cx="4119562" cy="3089275"/>
          </a:xfrm>
          <a:ln/>
        </p:spPr>
      </p:sp>
      <p:sp>
        <p:nvSpPr>
          <p:cNvPr id="43012" name="Rectangle 3"/>
          <p:cNvSpPr>
            <a:spLocks noGrp="1" noChangeArrowheads="1"/>
          </p:cNvSpPr>
          <p:nvPr>
            <p:ph type="body" idx="1"/>
          </p:nvPr>
        </p:nvSpPr>
        <p:spPr>
          <a:noFill/>
          <a:ln/>
        </p:spPr>
        <p:txBody>
          <a:bodyPr/>
          <a:lstStyle/>
          <a:p>
            <a:r>
              <a:rPr lang="en-US" dirty="0" smtClean="0">
                <a:latin typeface="Times New Roman" pitchFamily="-97" charset="0"/>
              </a:rPr>
              <a:t>The earliest computer interfaces were command languages: job control languages for early computers, which later evolved into the Unix command line. </a:t>
            </a:r>
          </a:p>
          <a:p>
            <a:r>
              <a:rPr lang="en-US" dirty="0" smtClean="0">
                <a:latin typeface="Times New Roman" pitchFamily="-97" charset="0"/>
              </a:rPr>
              <a:t>Although a command language is rarely the first choice of a user interface designer nowadays, they still have their place – often as an advanced feature embedded inside another interaction style.  For example, Google’s query operators form a command language.  Even the URL in a web browser is a command language, with particular syntax and semantics.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909135EA-C4D9-4FBD-9574-6BA065DF86C1}" type="slidenum">
              <a:rPr lang="en-US" smtClean="0">
                <a:latin typeface="Times New Roman" pitchFamily="-97" charset="0"/>
              </a:rPr>
              <a:pPr/>
              <a:t>17</a:t>
            </a:fld>
            <a:endParaRPr lang="en-US" smtClean="0">
              <a:latin typeface="Times New Roman" pitchFamily="-97" charset="0"/>
            </a:endParaRPr>
          </a:p>
        </p:txBody>
      </p:sp>
      <p:sp>
        <p:nvSpPr>
          <p:cNvPr id="44035" name="Rectangle 2"/>
          <p:cNvSpPr>
            <a:spLocks noGrp="1" noRot="1" noChangeAspect="1" noChangeArrowheads="1" noTextEdit="1"/>
          </p:cNvSpPr>
          <p:nvPr>
            <p:ph type="sldImg"/>
          </p:nvPr>
        </p:nvSpPr>
        <p:spPr>
          <a:xfrm>
            <a:off x="1503363" y="720725"/>
            <a:ext cx="4119562" cy="3089275"/>
          </a:xfrm>
          <a:ln/>
        </p:spPr>
      </p:sp>
      <p:sp>
        <p:nvSpPr>
          <p:cNvPr id="44036" name="Rectangle 3"/>
          <p:cNvSpPr>
            <a:spLocks noGrp="1" noChangeArrowheads="1"/>
          </p:cNvSpPr>
          <p:nvPr>
            <p:ph type="body" idx="1"/>
          </p:nvPr>
        </p:nvSpPr>
        <p:spPr>
          <a:noFill/>
          <a:ln/>
        </p:spPr>
        <p:txBody>
          <a:bodyPr/>
          <a:lstStyle/>
          <a:p>
            <a:r>
              <a:rPr lang="en-US" smtClean="0">
                <a:latin typeface="Times New Roman" pitchFamily="-97" charset="0"/>
              </a:rPr>
              <a:t>A menu/form interface presents a series of menus or forms to the user.  Traditional (Web 1.0) web sites behave this way.  Most graphical user interfaces have some kind of menu/forms interaction, such as a menubar (which is essentially a tree of menus) and dialog boxes (which are essentially forms).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8D19E7E4-EBDD-4A2F-BB0B-DE1CDA55ACB6}" type="slidenum">
              <a:rPr lang="en-US" smtClean="0">
                <a:latin typeface="Times New Roman" pitchFamily="-97" charset="0"/>
              </a:rPr>
              <a:pPr/>
              <a:t>18</a:t>
            </a:fld>
            <a:endParaRPr lang="en-US" smtClean="0">
              <a:latin typeface="Times New Roman" pitchFamily="-97" charset="0"/>
            </a:endParaRPr>
          </a:p>
        </p:txBody>
      </p:sp>
      <p:sp>
        <p:nvSpPr>
          <p:cNvPr id="45059" name="Rectangle 2"/>
          <p:cNvSpPr>
            <a:spLocks noGrp="1" noRot="1" noChangeAspect="1" noChangeArrowheads="1" noTextEdit="1"/>
          </p:cNvSpPr>
          <p:nvPr>
            <p:ph type="sldImg"/>
          </p:nvPr>
        </p:nvSpPr>
        <p:spPr>
          <a:xfrm>
            <a:off x="1503363" y="720725"/>
            <a:ext cx="4119562" cy="3089275"/>
          </a:xfrm>
          <a:ln/>
        </p:spPr>
      </p:sp>
      <p:sp>
        <p:nvSpPr>
          <p:cNvPr id="45060" name="Rectangle 3"/>
          <p:cNvSpPr>
            <a:spLocks noGrp="1" noChangeArrowheads="1"/>
          </p:cNvSpPr>
          <p:nvPr>
            <p:ph type="body" idx="1"/>
          </p:nvPr>
        </p:nvSpPr>
        <p:spPr>
          <a:noFill/>
          <a:ln/>
        </p:spPr>
        <p:txBody>
          <a:bodyPr/>
          <a:lstStyle/>
          <a:p>
            <a:r>
              <a:rPr lang="en-US" dirty="0" smtClean="0">
                <a:latin typeface="Times New Roman" pitchFamily="-97" charset="0"/>
              </a:rPr>
              <a:t>Next we have direct manipulation: the preeminent interface style for graphical user interfaces.  Direct manipulation is defined by three principles [</a:t>
            </a:r>
            <a:r>
              <a:rPr lang="en-US" dirty="0" err="1" smtClean="0">
                <a:latin typeface="Times New Roman" pitchFamily="-97" charset="0"/>
              </a:rPr>
              <a:t>Shneiderman</a:t>
            </a:r>
            <a:r>
              <a:rPr lang="en-US" dirty="0" smtClean="0">
                <a:latin typeface="Times New Roman" pitchFamily="-97" charset="0"/>
              </a:rPr>
              <a:t>, </a:t>
            </a:r>
            <a:r>
              <a:rPr lang="en-US" i="1" dirty="0" smtClean="0">
                <a:latin typeface="Times New Roman" pitchFamily="-97" charset="0"/>
              </a:rPr>
              <a:t>Designing the User Interface</a:t>
            </a:r>
            <a:r>
              <a:rPr lang="en-US" dirty="0" smtClean="0">
                <a:latin typeface="Times New Roman" pitchFamily="-97" charset="0"/>
              </a:rPr>
              <a:t>, 2004]:</a:t>
            </a:r>
          </a:p>
          <a:p>
            <a:r>
              <a:rPr lang="en-US" dirty="0" smtClean="0">
                <a:latin typeface="Times New Roman" pitchFamily="-97" charset="0"/>
              </a:rPr>
              <a:t>1. A </a:t>
            </a:r>
            <a:r>
              <a:rPr lang="en-US" b="1" dirty="0" smtClean="0">
                <a:latin typeface="Times New Roman" pitchFamily="-97" charset="0"/>
              </a:rPr>
              <a:t>continuous visual representation</a:t>
            </a:r>
            <a:r>
              <a:rPr lang="en-US" dirty="0" smtClean="0">
                <a:latin typeface="Times New Roman" pitchFamily="-97" charset="0"/>
              </a:rPr>
              <a:t> of the system’s data objects.  Examples of this visual representation include: icons representing files and folders on your desktop; graphical objects in a drawing editor; text in a word processor; email messages in your inbox.  The representation may be verbal (words) or iconic (pictures), but it’s continuously displayed, not displayed on demand.  Contrast that with the behavior of </a:t>
            </a:r>
            <a:r>
              <a:rPr lang="en-US" i="1" dirty="0" err="1" smtClean="0">
                <a:latin typeface="Times New Roman" pitchFamily="-97" charset="0"/>
              </a:rPr>
              <a:t>ed</a:t>
            </a:r>
            <a:r>
              <a:rPr lang="en-US" dirty="0" smtClean="0">
                <a:latin typeface="Times New Roman" pitchFamily="-97" charset="0"/>
              </a:rPr>
              <a:t>, a command-language-style text editor: </a:t>
            </a:r>
            <a:r>
              <a:rPr lang="en-US" i="1" dirty="0" err="1" smtClean="0">
                <a:latin typeface="Times New Roman" pitchFamily="-97" charset="0"/>
              </a:rPr>
              <a:t>ed</a:t>
            </a:r>
            <a:r>
              <a:rPr lang="en-US" dirty="0" smtClean="0">
                <a:latin typeface="Times New Roman" pitchFamily="-97" charset="0"/>
              </a:rPr>
              <a:t> only displayed the text file you were editing when you gave it an explicit command to do so.</a:t>
            </a:r>
          </a:p>
          <a:p>
            <a:r>
              <a:rPr lang="en-US" dirty="0" smtClean="0">
                <a:latin typeface="Times New Roman" pitchFamily="-97" charset="0"/>
              </a:rPr>
              <a:t>2. The user interacts with the visual representation using </a:t>
            </a:r>
            <a:r>
              <a:rPr lang="en-US" b="1" dirty="0" smtClean="0">
                <a:latin typeface="Times New Roman" pitchFamily="-97" charset="0"/>
              </a:rPr>
              <a:t>physical actions</a:t>
            </a:r>
            <a:r>
              <a:rPr lang="en-US" dirty="0" smtClean="0">
                <a:latin typeface="Times New Roman" pitchFamily="-97" charset="0"/>
              </a:rPr>
              <a:t> or </a:t>
            </a:r>
            <a:r>
              <a:rPr lang="en-US" b="1" dirty="0" smtClean="0">
                <a:latin typeface="Times New Roman" pitchFamily="-97" charset="0"/>
              </a:rPr>
              <a:t>labeled button presses</a:t>
            </a:r>
            <a:r>
              <a:rPr lang="en-US" dirty="0" smtClean="0">
                <a:latin typeface="Times New Roman" pitchFamily="-97" charset="0"/>
              </a:rPr>
              <a:t>.  Physical actions might include clicking on an object to select it, dragging it to move it, or dragging a selection handle to resize it.  Physical actions are the </a:t>
            </a:r>
            <a:r>
              <a:rPr lang="en-US" i="1" dirty="0" smtClean="0">
                <a:latin typeface="Times New Roman" pitchFamily="-97" charset="0"/>
              </a:rPr>
              <a:t>most</a:t>
            </a:r>
            <a:r>
              <a:rPr lang="en-US" dirty="0" smtClean="0">
                <a:latin typeface="Times New Roman" pitchFamily="-97" charset="0"/>
              </a:rPr>
              <a:t> direct kind of actions in direct manipulation – you’re interacting with the virtual objects in a way that feels like you’re pushing them around directly.  But not every interface function can be easily mapped to a physical action (e.g., converting text to boldface), so we also allow for “command” actions triggered by pressing a button – but the button should be visually rendered in the interface, so that pressing it is analogous to pressing a physical button.</a:t>
            </a:r>
          </a:p>
          <a:p>
            <a:r>
              <a:rPr lang="en-US" dirty="0" smtClean="0">
                <a:latin typeface="Times New Roman" pitchFamily="-97" charset="0"/>
              </a:rPr>
              <a:t>3. The effects of actions should be </a:t>
            </a:r>
            <a:r>
              <a:rPr lang="en-US" b="1" dirty="0" smtClean="0">
                <a:latin typeface="Times New Roman" pitchFamily="-97" charset="0"/>
              </a:rPr>
              <a:t>rapid</a:t>
            </a:r>
            <a:r>
              <a:rPr lang="en-US" dirty="0" smtClean="0">
                <a:latin typeface="Times New Roman" pitchFamily="-97" charset="0"/>
              </a:rPr>
              <a:t> (visible as quickly as possible), </a:t>
            </a:r>
            <a:r>
              <a:rPr lang="en-US" b="1" dirty="0" smtClean="0">
                <a:latin typeface="Times New Roman" pitchFamily="-97" charset="0"/>
              </a:rPr>
              <a:t>incremental</a:t>
            </a:r>
            <a:r>
              <a:rPr lang="en-US" dirty="0" smtClean="0">
                <a:latin typeface="Times New Roman" pitchFamily="-97" charset="0"/>
              </a:rPr>
              <a:t> (you can drag the scrollbar thumb a little or a lot, and you see each incremental change), </a:t>
            </a:r>
            <a:r>
              <a:rPr lang="en-US" b="1" dirty="0" smtClean="0">
                <a:latin typeface="Times New Roman" pitchFamily="-97" charset="0"/>
              </a:rPr>
              <a:t>reversible</a:t>
            </a:r>
            <a:r>
              <a:rPr lang="en-US" dirty="0" smtClean="0">
                <a:latin typeface="Times New Roman" pitchFamily="-97" charset="0"/>
              </a:rPr>
              <a:t> (you can undo your operation – with physical actions this is usually as easy as moving your hand back to the original place, but with labeled buttons you typically need an Undo command), and </a:t>
            </a:r>
            <a:r>
              <a:rPr lang="en-US" b="1" dirty="0" smtClean="0">
                <a:latin typeface="Times New Roman" pitchFamily="-97" charset="0"/>
              </a:rPr>
              <a:t>immediately visible</a:t>
            </a:r>
            <a:r>
              <a:rPr lang="en-US" dirty="0" smtClean="0">
                <a:latin typeface="Times New Roman" pitchFamily="-97" charset="0"/>
              </a:rPr>
              <a:t> (the user doesn’t have to do anything to see the effects; by contrast, a command like “</a:t>
            </a:r>
            <a:r>
              <a:rPr lang="en-US" dirty="0" err="1" smtClean="0">
                <a:latin typeface="Times New Roman" pitchFamily="-97" charset="0"/>
              </a:rPr>
              <a:t>cp</a:t>
            </a:r>
            <a:r>
              <a:rPr lang="en-US" dirty="0" smtClean="0">
                <a:latin typeface="Times New Roman" pitchFamily="-97" charset="0"/>
              </a:rPr>
              <a:t> </a:t>
            </a:r>
            <a:r>
              <a:rPr lang="en-US" dirty="0" err="1" smtClean="0">
                <a:latin typeface="Times New Roman" pitchFamily="-97" charset="0"/>
              </a:rPr>
              <a:t>a.txt</a:t>
            </a:r>
            <a:r>
              <a:rPr lang="en-US" dirty="0" smtClean="0">
                <a:latin typeface="Times New Roman" pitchFamily="-97" charset="0"/>
              </a:rPr>
              <a:t> </a:t>
            </a:r>
            <a:r>
              <a:rPr lang="en-US" dirty="0" err="1" smtClean="0">
                <a:latin typeface="Times New Roman" pitchFamily="-97" charset="0"/>
              </a:rPr>
              <a:t>b.txt</a:t>
            </a:r>
            <a:r>
              <a:rPr lang="en-US" dirty="0" smtClean="0">
                <a:latin typeface="Times New Roman" pitchFamily="-97" charset="0"/>
              </a:rPr>
              <a:t>” has no immediately visible effect).</a:t>
            </a:r>
          </a:p>
          <a:p>
            <a:r>
              <a:rPr lang="en-US" dirty="0" smtClean="0">
                <a:latin typeface="Times New Roman" pitchFamily="-97" charset="0"/>
              </a:rPr>
              <a:t>Why is direct manipulation so powerful?  It exploits perceptual and motor skills of the human machine – and depends less on linguistic skills than command or menu/form interfaces.  So it’s more “natural” in a sense, because we learned how to manipulate the physical world long before we learned how to talk, read, and write.</a:t>
            </a:r>
          </a:p>
          <a:p>
            <a:endParaRPr lang="en-US" dirty="0" smtClean="0">
              <a:latin typeface="Times New Roman" pitchFamily="-97"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fourth interaction style -- once the province of research, but now increasingly important in real deployed apps – is speech dialog in natural language.  (This exchange is from the Mercury system, a flight-search system developed at MIT in the 1990s, which could be used over the phone.)</a:t>
            </a:r>
          </a:p>
          <a:p>
            <a:r>
              <a:rPr lang="en-US" baseline="0" dirty="0" smtClean="0"/>
              <a:t>Speech dialog leans heavily on knowledge in the head.  Much of this knowledge is “natural” -- in the sense that humans learn how to speak and understand their native language very early in our lives, and we have a special innate facility for spoken interaction.  But beyond the mechanics of speaking, the user still needs to learn </a:t>
            </a:r>
            <a:r>
              <a:rPr lang="en-US" b="1" baseline="0" dirty="0" smtClean="0"/>
              <a:t>what you can say</a:t>
            </a:r>
            <a:r>
              <a:rPr lang="en-US" b="0" baseline="0" dirty="0" smtClean="0"/>
              <a:t>.  What functionality is available in the system?  What can I ask for?  This is a fundamental problem even in human-human interaction, and is the reason why fast-food restaurant drive-through windows display a menu.</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19</a:t>
            </a:fld>
            <a:endParaRPr lang="en-US"/>
          </a:p>
        </p:txBody>
      </p:sp>
    </p:spTree>
    <p:extLst>
      <p:ext uri="{BB962C8B-B14F-4D97-AF65-F5344CB8AC3E}">
        <p14:creationId xmlns:p14="http://schemas.microsoft.com/office/powerpoint/2010/main" val="1847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271C3BD-1A0C-44CE-8D57-F6CD7DF608D8}" type="slidenum">
              <a:rPr lang="en-US" smtClean="0">
                <a:latin typeface="Times New Roman" pitchFamily="-97" charset="0"/>
              </a:rPr>
              <a:pPr/>
              <a:t>2</a:t>
            </a:fld>
            <a:endParaRPr lang="en-US" smtClean="0">
              <a:latin typeface="Times New Roman" pitchFamily="-97" charset="0"/>
            </a:endParaRPr>
          </a:p>
        </p:txBody>
      </p:sp>
      <p:sp>
        <p:nvSpPr>
          <p:cNvPr id="35843" name="Rectangle 2"/>
          <p:cNvSpPr>
            <a:spLocks noGrp="1" noRot="1" noChangeAspect="1" noChangeArrowheads="1" noTextEdit="1"/>
          </p:cNvSpPr>
          <p:nvPr>
            <p:ph type="sldImg"/>
          </p:nvPr>
        </p:nvSpPr>
        <p:spPr>
          <a:xfrm>
            <a:off x="1262063" y="720725"/>
            <a:ext cx="4795837" cy="3597275"/>
          </a:xfrm>
          <a:ln/>
        </p:spPr>
      </p:sp>
      <p:sp>
        <p:nvSpPr>
          <p:cNvPr id="35844" name="Rectangle 3"/>
          <p:cNvSpPr>
            <a:spLocks noGrp="1" noChangeArrowheads="1"/>
          </p:cNvSpPr>
          <p:nvPr>
            <p:ph type="body" idx="1"/>
          </p:nvPr>
        </p:nvSpPr>
        <p:spPr>
          <a:xfrm>
            <a:off x="731838" y="4560888"/>
            <a:ext cx="5851525" cy="4319587"/>
          </a:xfrm>
          <a:noFill/>
          <a:ln/>
        </p:spPr>
        <p:txBody>
          <a:bodyPr/>
          <a:lstStyle/>
          <a:p>
            <a:r>
              <a:rPr lang="en-US" dirty="0" smtClean="0">
                <a:latin typeface="Times New Roman" pitchFamily="-97" charset="0"/>
              </a:rPr>
              <a:t>IBM’s </a:t>
            </a:r>
            <a:r>
              <a:rPr lang="en-US" dirty="0" err="1" smtClean="0">
                <a:latin typeface="Times New Roman" pitchFamily="-97" charset="0"/>
              </a:rPr>
              <a:t>RealCD</a:t>
            </a:r>
            <a:r>
              <a:rPr lang="en-US" dirty="0" smtClean="0">
                <a:latin typeface="Times New Roman" pitchFamily="-97" charset="0"/>
              </a:rPr>
              <a:t> is CD player software, which allows you to play an audio CD in your CD-ROM drive.</a:t>
            </a:r>
          </a:p>
          <a:p>
            <a:r>
              <a:rPr lang="en-US" dirty="0" smtClean="0">
                <a:latin typeface="Times New Roman" pitchFamily="-97" charset="0"/>
              </a:rPr>
              <a:t>Why is it called “Real”?  Because its designers based it on a real-world object: a plastic CD case.  This interface has a </a:t>
            </a:r>
            <a:r>
              <a:rPr lang="en-US" i="1" dirty="0" smtClean="0">
                <a:latin typeface="Times New Roman" pitchFamily="-97" charset="0"/>
              </a:rPr>
              <a:t>metaphor</a:t>
            </a:r>
            <a:r>
              <a:rPr lang="en-US" dirty="0" smtClean="0">
                <a:latin typeface="Times New Roman" pitchFamily="-97" charset="0"/>
              </a:rPr>
              <a:t>, an analogue in the real world.  Metaphors are one way to make an interface more learnable, since users can make guesses about how it will work based on what they already know about the interface’s metaphor. Unfortunately, the designers’ careful adherence to this metaphor produced some remarkable effects, none of them good.</a:t>
            </a:r>
          </a:p>
          <a:p>
            <a:r>
              <a:rPr lang="en-US" dirty="0" smtClean="0">
                <a:latin typeface="Times New Roman" pitchFamily="-97" charset="0"/>
              </a:rPr>
              <a:t>Here’s how </a:t>
            </a:r>
            <a:r>
              <a:rPr lang="en-US" dirty="0" err="1" smtClean="0">
                <a:latin typeface="Times New Roman" pitchFamily="-97" charset="0"/>
              </a:rPr>
              <a:t>RealCD</a:t>
            </a:r>
            <a:r>
              <a:rPr lang="en-US" dirty="0" smtClean="0">
                <a:latin typeface="Times New Roman" pitchFamily="-97" charset="0"/>
              </a:rPr>
              <a:t> looks when it first starts up.  Notice that the UI is dominated by artwork, just like the outside of a CD case is dominated by the cover art.  That big </a:t>
            </a:r>
            <a:r>
              <a:rPr lang="en-US" dirty="0" err="1" smtClean="0">
                <a:latin typeface="Times New Roman" pitchFamily="-97" charset="0"/>
              </a:rPr>
              <a:t>RealCD</a:t>
            </a:r>
            <a:r>
              <a:rPr lang="en-US" dirty="0" smtClean="0">
                <a:latin typeface="Times New Roman" pitchFamily="-97" charset="0"/>
              </a:rPr>
              <a:t> logo is just that – static artwork.  Clicking on it does nothing.</a:t>
            </a:r>
          </a:p>
          <a:p>
            <a:r>
              <a:rPr lang="en-US" dirty="0" smtClean="0">
                <a:latin typeface="Times New Roman" pitchFamily="-97" charset="0"/>
              </a:rPr>
              <a:t>There’s an obvious problem with the choice of metaphor, of course: a CD case doesn’t actually play CDs. The designers had to find a place for the player controls – which, remember, serve the primary task of the interface – so they arrayed them vertically along the case hinge.  The metaphor is dictating control layout, against all other considerations.</a:t>
            </a:r>
          </a:p>
          <a:p>
            <a:r>
              <a:rPr lang="en-US" dirty="0" smtClean="0">
                <a:latin typeface="Times New Roman" pitchFamily="-97" charset="0"/>
              </a:rPr>
              <a:t>Slavish adherence to the metaphor also drove the designers to disregard all consistency with other desktop applications.  Where is this window’s close box?  How do I shut it down?  You might be able to guess, but is it obvious?  Learnability comes from more than just metaphor.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447C156-E3FA-4E3F-BA2D-F5020ADFD03C}" type="slidenum">
              <a:rPr lang="en-US" smtClean="0">
                <a:latin typeface="Times New Roman" pitchFamily="-97" charset="0"/>
              </a:rPr>
              <a:pPr/>
              <a:t>20</a:t>
            </a:fld>
            <a:endParaRPr lang="en-US" smtClean="0">
              <a:latin typeface="Times New Roman" pitchFamily="-97" charset="0"/>
            </a:endParaRPr>
          </a:p>
        </p:txBody>
      </p:sp>
      <p:sp>
        <p:nvSpPr>
          <p:cNvPr id="46083" name="Rectangle 2"/>
          <p:cNvSpPr>
            <a:spLocks noGrp="1" noRot="1" noChangeAspect="1" noChangeArrowheads="1" noTextEdit="1"/>
          </p:cNvSpPr>
          <p:nvPr>
            <p:ph type="sldImg"/>
          </p:nvPr>
        </p:nvSpPr>
        <p:spPr>
          <a:xfrm>
            <a:off x="1503363" y="720725"/>
            <a:ext cx="4119562" cy="3089275"/>
          </a:xfrm>
          <a:ln/>
        </p:spPr>
      </p:sp>
      <p:sp>
        <p:nvSpPr>
          <p:cNvPr id="46084" name="Rectangle 3"/>
          <p:cNvSpPr>
            <a:spLocks noGrp="1" noChangeArrowheads="1"/>
          </p:cNvSpPr>
          <p:nvPr>
            <p:ph type="body" idx="1"/>
          </p:nvPr>
        </p:nvSpPr>
        <p:spPr>
          <a:noFill/>
          <a:ln/>
        </p:spPr>
        <p:txBody>
          <a:bodyPr/>
          <a:lstStyle/>
          <a:p>
            <a:r>
              <a:rPr lang="en-US" sz="1000" dirty="0" smtClean="0">
                <a:latin typeface="Times New Roman" pitchFamily="-97" charset="0"/>
              </a:rPr>
              <a:t>Let’s compare and contrast the three styles: command language (CL), menus and forms (MF), </a:t>
            </a:r>
            <a:r>
              <a:rPr lang="en-US" sz="1000" dirty="0" smtClean="0">
                <a:latin typeface="Times New Roman" pitchFamily="-97" charset="0"/>
              </a:rPr>
              <a:t>direct </a:t>
            </a:r>
            <a:r>
              <a:rPr lang="en-US" sz="1000" dirty="0" smtClean="0">
                <a:latin typeface="Times New Roman" pitchFamily="-97" charset="0"/>
              </a:rPr>
              <a:t>manipulation (DM</a:t>
            </a:r>
            <a:r>
              <a:rPr lang="en-US" sz="1000" dirty="0" smtClean="0">
                <a:latin typeface="Times New Roman" pitchFamily="-97" charset="0"/>
              </a:rPr>
              <a:t>), and speech dialog (SD).</a:t>
            </a:r>
            <a:endParaRPr lang="en-US" sz="1000" dirty="0" smtClean="0">
              <a:latin typeface="Times New Roman" pitchFamily="-97" charset="0"/>
            </a:endParaRPr>
          </a:p>
          <a:p>
            <a:r>
              <a:rPr lang="en-US" sz="1000" b="1" dirty="0" err="1" smtClean="0">
                <a:latin typeface="Times New Roman" pitchFamily="-97" charset="0"/>
              </a:rPr>
              <a:t>Learnability</a:t>
            </a:r>
            <a:r>
              <a:rPr lang="en-US" sz="1000" b="1" dirty="0" smtClean="0">
                <a:latin typeface="Times New Roman" pitchFamily="-97" charset="0"/>
              </a:rPr>
              <a:t>: knowledge in the head vs. knowledge in the world.</a:t>
            </a:r>
            <a:r>
              <a:rPr lang="en-US" sz="1000" dirty="0" smtClean="0">
                <a:latin typeface="Times New Roman" pitchFamily="-97" charset="0"/>
              </a:rPr>
              <a:t>  CL requires significant learning.  Users must put a lot of knowledge into their heads in order to use the language, by reading, training, practice, etc.  (Or else compensate by having manuals, reference cards, or online help close at hand while using the system.)  The MF style puts much more information into the world, i.e. into the interface itself. Well-designed DM also has information in the world, delivered by the affordances, feedback, and constraints of the visual metaphor. Since recognition is so much easier than recall, this means that MF and DM is much more learnable and memorable than </a:t>
            </a:r>
            <a:r>
              <a:rPr lang="en-US" sz="1000" dirty="0" smtClean="0">
                <a:latin typeface="Times New Roman" pitchFamily="-97" charset="0"/>
              </a:rPr>
              <a:t>CL</a:t>
            </a:r>
            <a:r>
              <a:rPr lang="en-US" sz="1000" baseline="0" dirty="0" smtClean="0">
                <a:latin typeface="Times New Roman" pitchFamily="-97" charset="0"/>
              </a:rPr>
              <a:t> or SD.</a:t>
            </a:r>
            <a:endParaRPr lang="en-US" sz="1000" dirty="0" smtClean="0">
              <a:latin typeface="Times New Roman" pitchFamily="-97" charset="0"/>
            </a:endParaRPr>
          </a:p>
          <a:p>
            <a:r>
              <a:rPr lang="en-US" sz="1000" b="1" dirty="0" smtClean="0">
                <a:latin typeface="Times New Roman" pitchFamily="-97" charset="0"/>
              </a:rPr>
              <a:t>Error messages</a:t>
            </a:r>
            <a:r>
              <a:rPr lang="en-US" sz="1000" dirty="0" smtClean="0">
                <a:latin typeface="Times New Roman" pitchFamily="-97" charset="0"/>
              </a:rPr>
              <a:t>:  </a:t>
            </a:r>
            <a:r>
              <a:rPr lang="en-US" sz="1000" dirty="0" smtClean="0">
                <a:latin typeface="Times New Roman" pitchFamily="-97" charset="0"/>
              </a:rPr>
              <a:t>CL,</a:t>
            </a:r>
            <a:r>
              <a:rPr lang="en-US" sz="1000" baseline="0" dirty="0" smtClean="0">
                <a:latin typeface="Times New Roman" pitchFamily="-97" charset="0"/>
              </a:rPr>
              <a:t> </a:t>
            </a:r>
            <a:r>
              <a:rPr lang="en-US" sz="1000" dirty="0" smtClean="0">
                <a:latin typeface="Times New Roman" pitchFamily="-97" charset="0"/>
              </a:rPr>
              <a:t>MF, and SD </a:t>
            </a:r>
            <a:r>
              <a:rPr lang="en-US" sz="1000" dirty="0" smtClean="0">
                <a:latin typeface="Times New Roman" pitchFamily="-97" charset="0"/>
              </a:rPr>
              <a:t>often have error messages (e.g. “you didn’t enter a phone number”), but DM rarely needs error messages.  There’s no error message when you drag a scrollbar too far, for example; the scrollbar thumb simply stops, and the visual constraints of the scrollbar make it obvious why it stopped.</a:t>
            </a:r>
          </a:p>
          <a:p>
            <a:r>
              <a:rPr lang="en-US" sz="1000" b="1" dirty="0" smtClean="0">
                <a:latin typeface="Times New Roman" pitchFamily="-97" charset="0"/>
              </a:rPr>
              <a:t>Efficiency</a:t>
            </a:r>
            <a:r>
              <a:rPr lang="en-US" sz="1000" dirty="0" smtClean="0">
                <a:latin typeface="Times New Roman" pitchFamily="-97" charset="0"/>
              </a:rPr>
              <a:t>: Experts can be very efficient with CL, since they don’t need to wait for and visually scan system prompts, and many CL systems have command histories and scripting facilities that allow commands to be reused rather than constantly retyped.  Efficient performance with MF interfaces demands good shortcuts (e.g. keyboard shortcuts, tabbing between form fields, </a:t>
            </a:r>
            <a:r>
              <a:rPr lang="en-US" sz="1000" dirty="0" err="1" smtClean="0">
                <a:latin typeface="Times New Roman" pitchFamily="-97" charset="0"/>
              </a:rPr>
              <a:t>typeahead</a:t>
            </a:r>
            <a:r>
              <a:rPr lang="en-US" sz="1000" dirty="0" smtClean="0">
                <a:latin typeface="Times New Roman" pitchFamily="-97" charset="0"/>
              </a:rPr>
              <a:t>).  Efficient performance with </a:t>
            </a:r>
            <a:r>
              <a:rPr lang="en-US" sz="1000" dirty="0" err="1" smtClean="0">
                <a:latin typeface="Times New Roman" pitchFamily="-97" charset="0"/>
              </a:rPr>
              <a:t>DMs</a:t>
            </a:r>
            <a:r>
              <a:rPr lang="en-US" sz="1000" dirty="0" smtClean="0">
                <a:latin typeface="Times New Roman" pitchFamily="-97" charset="0"/>
              </a:rPr>
              <a:t> is possible when the DM is appropriate to the task; but using DM for a task it isn’t well-suited for may feel like manual labor with a mouse.</a:t>
            </a:r>
          </a:p>
          <a:p>
            <a:r>
              <a:rPr lang="en-US" sz="1000" b="1" dirty="0" smtClean="0">
                <a:latin typeface="Times New Roman" pitchFamily="-97" charset="0"/>
              </a:rPr>
              <a:t>User type: </a:t>
            </a:r>
            <a:r>
              <a:rPr lang="en-US" sz="1000" dirty="0" smtClean="0">
                <a:latin typeface="Times New Roman" pitchFamily="-97" charset="0"/>
              </a:rPr>
              <a:t>CL is generally better for expert users, who keep their knowledge active and who are willing to invest in training and learning in exchange for greater efficiency. </a:t>
            </a:r>
            <a:r>
              <a:rPr lang="en-US" sz="1000" dirty="0" smtClean="0">
                <a:latin typeface="Times New Roman" pitchFamily="-97" charset="0"/>
              </a:rPr>
              <a:t>MF,</a:t>
            </a:r>
            <a:r>
              <a:rPr lang="en-US" sz="1000" baseline="0" dirty="0" smtClean="0">
                <a:latin typeface="Times New Roman" pitchFamily="-97" charset="0"/>
              </a:rPr>
              <a:t> </a:t>
            </a:r>
            <a:r>
              <a:rPr lang="en-US" sz="1000" dirty="0" smtClean="0">
                <a:latin typeface="Times New Roman" pitchFamily="-97" charset="0"/>
              </a:rPr>
              <a:t>DM, and SD </a:t>
            </a:r>
            <a:r>
              <a:rPr lang="en-US" sz="1000" dirty="0" smtClean="0">
                <a:latin typeface="Times New Roman" pitchFamily="-97" charset="0"/>
              </a:rPr>
              <a:t>are generally better for novices and infrequent users.  </a:t>
            </a:r>
          </a:p>
          <a:p>
            <a:r>
              <a:rPr lang="en-US" sz="1000" b="1" dirty="0" smtClean="0">
                <a:latin typeface="Times New Roman" pitchFamily="-97" charset="0"/>
              </a:rPr>
              <a:t>Synchrony: </a:t>
            </a:r>
            <a:r>
              <a:rPr lang="en-US" sz="1000" dirty="0" smtClean="0">
                <a:latin typeface="Times New Roman" pitchFamily="-97" charset="0"/>
              </a:rPr>
              <a:t>Command languages are synchronous (first the user types a complete command, then the system does it). So are menu systems and forms; e.g., you fill out a web form, and then you submit it</a:t>
            </a:r>
            <a:r>
              <a:rPr lang="en-US" sz="1000" dirty="0" smtClean="0">
                <a:latin typeface="Times New Roman" pitchFamily="-97" charset="0"/>
              </a:rPr>
              <a:t>.  Speech</a:t>
            </a:r>
            <a:r>
              <a:rPr lang="en-US" sz="1000" baseline="0" dirty="0" smtClean="0">
                <a:latin typeface="Times New Roman" pitchFamily="-97" charset="0"/>
              </a:rPr>
              <a:t> requires turn-taking between the system and user, so it’s synchronous as well.</a:t>
            </a:r>
            <a:r>
              <a:rPr lang="en-US" sz="1000" dirty="0" smtClean="0">
                <a:latin typeface="Times New Roman" pitchFamily="-97" charset="0"/>
              </a:rPr>
              <a:t>  </a:t>
            </a:r>
            <a:r>
              <a:rPr lang="en-US" sz="1000" dirty="0" smtClean="0">
                <a:latin typeface="Times New Roman" pitchFamily="-97" charset="0"/>
              </a:rPr>
              <a:t>DM, on the other hand, is asynchronous: the user can point the mouse anywhere and do anything at any time.  DM interfaces are necessarily event-driven.</a:t>
            </a:r>
            <a:endParaRPr lang="en-US" sz="1000" b="1" dirty="0" smtClean="0">
              <a:latin typeface="Times New Roman" pitchFamily="-97" charset="0"/>
            </a:endParaRPr>
          </a:p>
          <a:p>
            <a:r>
              <a:rPr lang="en-US" sz="1000" b="1" dirty="0" smtClean="0">
                <a:latin typeface="Times New Roman" pitchFamily="-97" charset="0"/>
              </a:rPr>
              <a:t>Programming difficulty:</a:t>
            </a:r>
            <a:r>
              <a:rPr lang="en-US" sz="1000" dirty="0" smtClean="0">
                <a:latin typeface="Times New Roman" pitchFamily="-97" charset="0"/>
              </a:rPr>
              <a:t> CL interfaces are relatively easy to implement: just parsing text with rigid syntax requirements.  MF interfaces have substantial toolkit support; e.g., it’s easy to create an MF web site using plain vanilla HTML, or an MF Java program using nothing but Java Swing widgets like textboxes, buttons, and checkboxes.  DM is hardest to program: you have to draw, you have to handle low-level keyboard and mouse input, and you have to display feedback.  </a:t>
            </a:r>
            <a:r>
              <a:rPr lang="en-US" sz="1000" dirty="0" err="1" smtClean="0">
                <a:latin typeface="Times New Roman" pitchFamily="-97" charset="0"/>
              </a:rPr>
              <a:t>Relatiavely</a:t>
            </a:r>
            <a:r>
              <a:rPr lang="en-US" sz="1000" dirty="0" smtClean="0">
                <a:latin typeface="Times New Roman" pitchFamily="-97" charset="0"/>
              </a:rPr>
              <a:t> few off-the-shelf components are available to help.  You won’t find a “selection handles” widget or a “rubber-band selection rectangle” included with Swing, for example; you have to build them yourself</a:t>
            </a:r>
            <a:r>
              <a:rPr lang="en-US" sz="1000" dirty="0" smtClean="0">
                <a:latin typeface="Times New Roman" pitchFamily="-97" charset="0"/>
              </a:rPr>
              <a:t>.  Speech is currently the hardest.</a:t>
            </a:r>
            <a:endParaRPr lang="en-US" sz="1000" dirty="0" smtClean="0">
              <a:latin typeface="Times New Roman" pitchFamily="-97" charset="0"/>
            </a:endParaRPr>
          </a:p>
          <a:p>
            <a:r>
              <a:rPr lang="en-US" sz="1000" b="1" dirty="0" smtClean="0">
                <a:latin typeface="Times New Roman" pitchFamily="-97" charset="0"/>
              </a:rPr>
              <a:t>Accessibility</a:t>
            </a:r>
            <a:r>
              <a:rPr lang="en-US" sz="1000" dirty="0" smtClean="0">
                <a:latin typeface="Times New Roman" pitchFamily="-97" charset="0"/>
              </a:rPr>
              <a:t>: CL and MF interfaces are more textual, so they are easier for vision-impaired users to read with screen readers.  DM interfaces are much harder for these users</a:t>
            </a:r>
            <a:r>
              <a:rPr lang="en-US" sz="1000" dirty="0" smtClean="0">
                <a:latin typeface="Times New Roman" pitchFamily="-97" charset="0"/>
              </a:rPr>
              <a:t>.  Speech interfaces are easiest for vision-impaired users, but cause problems for hearing</a:t>
            </a:r>
            <a:r>
              <a:rPr lang="en-US" sz="1000" smtClean="0">
                <a:latin typeface="Times New Roman" pitchFamily="-97" charset="0"/>
              </a:rPr>
              <a:t>-impaired.</a:t>
            </a:r>
            <a:endParaRPr lang="en-US" sz="1000" dirty="0" smtClean="0">
              <a:latin typeface="Times New Roman" pitchFamily="-97"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user</a:t>
            </a:r>
            <a:r>
              <a:rPr lang="en-US" baseline="0" dirty="0" smtClean="0"/>
              <a:t> interfaces often combine multiple interaction styles to make up for deficiencies in one style.  For example, the </a:t>
            </a:r>
            <a:r>
              <a:rPr lang="en-US" baseline="0" dirty="0" err="1" smtClean="0"/>
              <a:t>Siri</a:t>
            </a:r>
            <a:r>
              <a:rPr lang="en-US" baseline="0" dirty="0" smtClean="0"/>
              <a:t> system built into </a:t>
            </a:r>
            <a:r>
              <a:rPr lang="en-US" baseline="0" dirty="0" err="1" smtClean="0"/>
              <a:t>iOS</a:t>
            </a:r>
            <a:r>
              <a:rPr lang="en-US" baseline="0" dirty="0" smtClean="0"/>
              <a:t> has both speech dialog (the user speaks something like “wake me up in one hour”, and the system replies with speech) and menu/form (the alarm time and on/off setting can be manipulated here).</a:t>
            </a:r>
          </a:p>
        </p:txBody>
      </p:sp>
      <p:sp>
        <p:nvSpPr>
          <p:cNvPr id="4" name="Slide Number Placeholder 3"/>
          <p:cNvSpPr>
            <a:spLocks noGrp="1"/>
          </p:cNvSpPr>
          <p:nvPr>
            <p:ph type="sldNum" sz="quarter" idx="10"/>
          </p:nvPr>
        </p:nvSpPr>
        <p:spPr/>
        <p:txBody>
          <a:bodyPr/>
          <a:lstStyle/>
          <a:p>
            <a:fld id="{261C154A-8278-49E9-8F8D-CE2B7335DD43}" type="slidenum">
              <a:rPr lang="en-US" smtClean="0"/>
              <a:pPr/>
              <a:t>21</a:t>
            </a:fld>
            <a:endParaRPr lang="en-US"/>
          </a:p>
        </p:txBody>
      </p:sp>
    </p:spTree>
    <p:extLst>
      <p:ext uri="{BB962C8B-B14F-4D97-AF65-F5344CB8AC3E}">
        <p14:creationId xmlns:p14="http://schemas.microsoft.com/office/powerpoint/2010/main" val="1684863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Twitter’s interface – specifically,</a:t>
            </a:r>
            <a:r>
              <a:rPr lang="en-US" baseline="0" dirty="0" smtClean="0"/>
              <a:t> let’s focus on the interface for creating a new tweet</a:t>
            </a:r>
            <a:r>
              <a:rPr lang="en-US" dirty="0" smtClean="0"/>
              <a:t>.  What aspects of this interface are knowledge-in-the-world,</a:t>
            </a:r>
            <a:r>
              <a:rPr lang="en-US" baseline="0" dirty="0" smtClean="0"/>
              <a:t> and what aspects require knowledge in the head?  In what way is Twitter a hybrid of a command language and a menu/form interface?</a:t>
            </a:r>
          </a:p>
          <a:p>
            <a:r>
              <a:rPr lang="en-US" baseline="0" dirty="0" smtClean="0"/>
              <a:t>Twitter is actually an unusual kind of command interface in that examples of “commands” (formatted tweets generated by other users) are constantly flowing at the user.  So the user can do a lot of learning by watching on Twitter.  On the other hand, learning by doing is somewhat more embarrassing, because your followers can all see your mistakes (the incorrect tweets you send out while you’re still figuring out how to use it).</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22</a:t>
            </a:fld>
            <a:endParaRPr lang="en-US"/>
          </a:p>
        </p:txBody>
      </p:sp>
    </p:spTree>
    <p:extLst>
      <p:ext uri="{BB962C8B-B14F-4D97-AF65-F5344CB8AC3E}">
        <p14:creationId xmlns:p14="http://schemas.microsoft.com/office/powerpoint/2010/main" val="404933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1503363" y="720725"/>
            <a:ext cx="4119562" cy="3089275"/>
          </a:xfrm>
          <a:ln/>
        </p:spPr>
      </p:sp>
      <p:sp>
        <p:nvSpPr>
          <p:cNvPr id="30723" name="Notes Placeholder 2"/>
          <p:cNvSpPr>
            <a:spLocks noGrp="1"/>
          </p:cNvSpPr>
          <p:nvPr>
            <p:ph type="body" idx="1"/>
          </p:nvPr>
        </p:nvSpPr>
        <p:spPr>
          <a:noFill/>
          <a:ln/>
        </p:spPr>
        <p:txBody>
          <a:bodyPr/>
          <a:lstStyle/>
          <a:p>
            <a:r>
              <a:rPr lang="en-US" sz="1000" b="1" dirty="0" smtClean="0">
                <a:latin typeface="Times New Roman" charset="0"/>
              </a:rPr>
              <a:t>Self-disclosure</a:t>
            </a:r>
            <a:r>
              <a:rPr lang="en-US" sz="1000" dirty="0" smtClean="0">
                <a:latin typeface="Times New Roman" charset="0"/>
              </a:rPr>
              <a:t> is a technique for making a command language more visible, helping the user learn the available commands and syntax.  Self-disclosure is useful for interfaces that have both a traditional GUI (with menus and forms and possibly direct manipulation) as well as a command language (for scripting). When the user issues a command in the GUI part, the interface also displays the command in the command language that corresponds to what they did.  A primitive form of self-disclosure is the address bar in a web browser – when you click on a hyperlink, the system displays to you the URL that you could have typed in order to visit the page. A more sophisticated kind of self-disclosure happens in Excel: when you choose the sum function from the toolbar, and drag out a range of cells to be summed, Excel shows you how you could have typed the formula instead.  (Notice that Excel also uses a tooltip, to make the syntax of the formula more visible.)</a:t>
            </a:r>
          </a:p>
          <a:p>
            <a:pPr eaLnBrk="1" hangingPunct="1"/>
            <a:r>
              <a:rPr lang="en-US" dirty="0" smtClean="0">
                <a:latin typeface="Times New Roman" pitchFamily="-97" charset="0"/>
              </a:rPr>
              <a:t>On the bottom</a:t>
            </a:r>
            <a:r>
              <a:rPr lang="en-US" baseline="0" dirty="0" smtClean="0">
                <a:latin typeface="Times New Roman" pitchFamily="-97" charset="0"/>
              </a:rPr>
              <a:t> is another example of self-disclosure: </a:t>
            </a:r>
            <a:r>
              <a:rPr lang="en-US" dirty="0" smtClean="0">
                <a:latin typeface="Times New Roman" pitchFamily="-97" charset="0"/>
              </a:rPr>
              <a:t>Google’s Advanced Search form, which allows the user to</a:t>
            </a:r>
            <a:r>
              <a:rPr lang="en-US" baseline="0" dirty="0" smtClean="0">
                <a:latin typeface="Times New Roman" pitchFamily="-97" charset="0"/>
              </a:rPr>
              <a:t> </a:t>
            </a:r>
            <a:r>
              <a:rPr lang="en-US" dirty="0" smtClean="0">
                <a:latin typeface="Times New Roman" pitchFamily="-97" charset="0"/>
              </a:rPr>
              <a:t>specify search options by selecting them from menus, the results of which are also displayed as a command-based query ("</a:t>
            </a:r>
            <a:r>
              <a:rPr lang="en-US" dirty="0" err="1" smtClean="0">
                <a:latin typeface="Times New Roman" pitchFamily="-97" charset="0"/>
              </a:rPr>
              <a:t>microsoft</a:t>
            </a:r>
            <a:r>
              <a:rPr lang="en-US" dirty="0" smtClean="0">
                <a:latin typeface="Times New Roman" pitchFamily="-97" charset="0"/>
              </a:rPr>
              <a:t> windows” "operating system" OR OS –glass –washing </a:t>
            </a:r>
            <a:r>
              <a:rPr lang="en-US" dirty="0" err="1" smtClean="0">
                <a:latin typeface="Times New Roman" pitchFamily="-97" charset="0"/>
              </a:rPr>
              <a:t>site:microsoft.com</a:t>
            </a:r>
            <a:r>
              <a:rPr lang="en-US" dirty="0" smtClean="0">
                <a:latin typeface="Times New Roman" pitchFamily="-97" charset="0"/>
              </a:rPr>
              <a:t>) which can be entered on the main search page. (example suggested</a:t>
            </a:r>
            <a:r>
              <a:rPr lang="en-US" baseline="0" dirty="0" smtClean="0">
                <a:latin typeface="Times New Roman" pitchFamily="-97" charset="0"/>
              </a:rPr>
              <a:t> </a:t>
            </a:r>
            <a:r>
              <a:rPr lang="en-US" dirty="0" smtClean="0">
                <a:latin typeface="Times New Roman" pitchFamily="-97" charset="0"/>
              </a:rPr>
              <a:t>by </a:t>
            </a:r>
            <a:r>
              <a:rPr lang="en-US" dirty="0" err="1" smtClean="0">
                <a:latin typeface="Times New Roman" pitchFamily="-97" charset="0"/>
              </a:rPr>
              <a:t>Geza</a:t>
            </a:r>
            <a:r>
              <a:rPr lang="en-US" dirty="0" smtClean="0">
                <a:latin typeface="Times New Roman" pitchFamily="-97" charset="0"/>
              </a:rPr>
              <a:t> Kovacs)</a:t>
            </a:r>
          </a:p>
          <a:p>
            <a:endParaRPr lang="en-US" sz="1000" dirty="0" smtClean="0">
              <a:latin typeface="Times New Roman" charset="0"/>
            </a:endParaRPr>
          </a:p>
        </p:txBody>
      </p:sp>
      <p:sp>
        <p:nvSpPr>
          <p:cNvPr id="30724" name="Slide Number Placeholder 3"/>
          <p:cNvSpPr>
            <a:spLocks noGrp="1"/>
          </p:cNvSpPr>
          <p:nvPr>
            <p:ph type="sldNum" sz="quarter" idx="5"/>
          </p:nvPr>
        </p:nvSpPr>
        <p:spPr>
          <a:noFill/>
        </p:spPr>
        <p:txBody>
          <a:bodyPr/>
          <a:lstStyle/>
          <a:p>
            <a:fld id="{B0710681-8685-4B24-885A-BF27E4A103F2}" type="slidenum">
              <a:rPr lang="en-US"/>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check your understanding and prepare for the </a:t>
            </a:r>
            <a:r>
              <a:rPr lang="en-US" dirty="0" err="1" smtClean="0"/>
              <a:t>nanoquiz</a:t>
            </a:r>
            <a:r>
              <a:rPr lang="en-US" dirty="0" smtClean="0"/>
              <a:t> in class, the lecture notes include a “</a:t>
            </a:r>
            <a:r>
              <a:rPr lang="en-US" dirty="0" err="1" smtClean="0"/>
              <a:t>pico</a:t>
            </a:r>
            <a:r>
              <a:rPr lang="en-US" baseline="0" dirty="0" err="1" smtClean="0"/>
              <a:t>quiz</a:t>
            </a:r>
            <a:r>
              <a:rPr lang="en-US" baseline="0" dirty="0" smtClean="0"/>
              <a:t>” question after every section.  The </a:t>
            </a:r>
            <a:r>
              <a:rPr lang="en-US" baseline="0" dirty="0" err="1" smtClean="0"/>
              <a:t>picoquiz</a:t>
            </a:r>
            <a:r>
              <a:rPr lang="en-US" baseline="0" dirty="0" smtClean="0"/>
              <a:t> questions are similar to the </a:t>
            </a:r>
            <a:r>
              <a:rPr lang="en-US" baseline="0" dirty="0" err="1" smtClean="0"/>
              <a:t>nanoquiz</a:t>
            </a:r>
            <a:r>
              <a:rPr lang="en-US" baseline="0" dirty="0" smtClean="0"/>
              <a:t> questions you can expect to see in class, but you can check your answers yourself.</a:t>
            </a:r>
          </a:p>
          <a:p>
            <a:pPr marL="0" marR="0" indent="0" algn="l" defTabSz="914400" rtl="0" eaLnBrk="0" fontAlgn="base" latinLnBrk="0" hangingPunct="0">
              <a:lnSpc>
                <a:spcPct val="100000"/>
              </a:lnSpc>
              <a:spcBef>
                <a:spcPts val="1000"/>
              </a:spcBef>
              <a:spcAft>
                <a:spcPct val="0"/>
              </a:spcAft>
              <a:buClrTx/>
              <a:buSzTx/>
              <a:buFontTx/>
              <a:buNone/>
              <a:tabLst/>
              <a:defRPr/>
            </a:pPr>
            <a:r>
              <a:rPr lang="en-US" b="0" baseline="0" dirty="0" smtClean="0"/>
              <a:t>Note that the </a:t>
            </a:r>
            <a:r>
              <a:rPr lang="en-US" b="0" baseline="0" dirty="0" err="1" smtClean="0"/>
              <a:t>picoquiz</a:t>
            </a:r>
            <a:r>
              <a:rPr lang="en-US" b="0" baseline="0" dirty="0" smtClean="0"/>
              <a:t> has </a:t>
            </a:r>
            <a:r>
              <a:rPr lang="en-US" b="1" baseline="0" dirty="0" smtClean="0"/>
              <a:t>all</a:t>
            </a:r>
            <a:r>
              <a:rPr lang="en-US" b="0" baseline="0" dirty="0" smtClean="0"/>
              <a:t> the questions from this lecture, including questions from later in the lecture that you may not have read the material for yet.  You can do each question as you get to it in your reading, and then submit the whole quiz when you’ve finished reading.</a:t>
            </a:r>
            <a:endParaRPr lang="en-US" baseline="0" dirty="0" smtClean="0"/>
          </a:p>
          <a:p>
            <a:r>
              <a:rPr lang="en-US" baseline="0" dirty="0" smtClean="0"/>
              <a:t>To answer the </a:t>
            </a:r>
            <a:r>
              <a:rPr lang="en-US" baseline="0" dirty="0" err="1" smtClean="0"/>
              <a:t>picoquiz</a:t>
            </a:r>
            <a:r>
              <a:rPr lang="en-US" baseline="0" dirty="0" smtClean="0"/>
              <a:t> questions in this lecture, go to:</a:t>
            </a:r>
            <a:br>
              <a:rPr lang="en-US" baseline="0" dirty="0" smtClean="0"/>
            </a:br>
            <a:r>
              <a:rPr lang="en-US" b="0" baseline="0" dirty="0" smtClean="0"/>
              <a:t>http://</a:t>
            </a:r>
            <a:r>
              <a:rPr lang="en-US" b="0" baseline="0" dirty="0" err="1" smtClean="0"/>
              <a:t>courses.csail.mit.edu</a:t>
            </a:r>
            <a:r>
              <a:rPr lang="en-US" b="0" baseline="0" dirty="0" smtClean="0"/>
              <a:t>/6.831/2013/</a:t>
            </a:r>
            <a:r>
              <a:rPr lang="en-US" b="0" baseline="0" dirty="0" err="1" smtClean="0"/>
              <a:t>picoquiz?</a:t>
            </a:r>
            <a:r>
              <a:rPr lang="en-US" b="1" baseline="0" dirty="0" err="1" smtClean="0"/>
              <a:t>lectureId</a:t>
            </a:r>
            <a:r>
              <a:rPr lang="en-US" b="1" baseline="0" dirty="0" smtClean="0"/>
              <a:t>=2</a:t>
            </a:r>
            <a:endParaRPr lang="en-US" b="0" baseline="0"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24</a:t>
            </a:fld>
            <a:endParaRPr lang="en-US"/>
          </a:p>
        </p:txBody>
      </p:sp>
    </p:spTree>
    <p:extLst>
      <p:ext uri="{BB962C8B-B14F-4D97-AF65-F5344CB8AC3E}">
        <p14:creationId xmlns:p14="http://schemas.microsoft.com/office/powerpoint/2010/main" val="898509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1C154A-8278-49E9-8F8D-CE2B7335DD43}" type="slidenum">
              <a:rPr lang="en-US" smtClean="0"/>
              <a:pPr/>
              <a:t>25</a:t>
            </a:fld>
            <a:endParaRPr lang="en-US"/>
          </a:p>
        </p:txBody>
      </p:sp>
    </p:spTree>
    <p:extLst>
      <p:ext uri="{BB962C8B-B14F-4D97-AF65-F5344CB8AC3E}">
        <p14:creationId xmlns:p14="http://schemas.microsoft.com/office/powerpoint/2010/main" val="2834177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740E08C-CA19-41FF-893B-FE9E113BDA57}" type="slidenum">
              <a:rPr lang="en-US" smtClean="0">
                <a:latin typeface="Times New Roman" pitchFamily="-97" charset="0"/>
              </a:rPr>
              <a:pPr/>
              <a:t>26</a:t>
            </a:fld>
            <a:endParaRPr lang="en-US" smtClean="0">
              <a:latin typeface="Times New Roman" pitchFamily="-97" charset="0"/>
            </a:endParaRPr>
          </a:p>
        </p:txBody>
      </p:sp>
      <p:sp>
        <p:nvSpPr>
          <p:cNvPr id="47107" name="Rectangle 2"/>
          <p:cNvSpPr>
            <a:spLocks noGrp="1" noRot="1" noChangeAspect="1" noChangeArrowheads="1" noTextEdit="1"/>
          </p:cNvSpPr>
          <p:nvPr>
            <p:ph type="sldImg"/>
          </p:nvPr>
        </p:nvSpPr>
        <p:spPr>
          <a:xfrm>
            <a:off x="1503363" y="720725"/>
            <a:ext cx="4119562" cy="3089275"/>
          </a:xfrm>
          <a:ln/>
        </p:spPr>
      </p:sp>
      <p:sp>
        <p:nvSpPr>
          <p:cNvPr id="47108" name="Rectangle 3"/>
          <p:cNvSpPr>
            <a:spLocks noGrp="1" noChangeArrowheads="1"/>
          </p:cNvSpPr>
          <p:nvPr>
            <p:ph type="body" idx="1"/>
          </p:nvPr>
        </p:nvSpPr>
        <p:spPr>
          <a:noFill/>
          <a:ln/>
        </p:spPr>
        <p:txBody>
          <a:bodyPr/>
          <a:lstStyle/>
          <a:p>
            <a:r>
              <a:rPr lang="en-US" dirty="0" smtClean="0">
                <a:latin typeface="Times New Roman" pitchFamily="-97" charset="0"/>
              </a:rPr>
              <a:t>Regardless of interaction style, learning a new system requires the user to build a mental model of how the system works.  Learnability can be strongly affected by difficulties in building that model.</a:t>
            </a:r>
          </a:p>
          <a:p>
            <a:r>
              <a:rPr lang="en-US" dirty="0" smtClean="0">
                <a:latin typeface="Times New Roman" pitchFamily="-97" charset="0"/>
              </a:rPr>
              <a:t>A </a:t>
            </a:r>
            <a:r>
              <a:rPr lang="en-US" b="1" dirty="0" smtClean="0">
                <a:latin typeface="Times New Roman" pitchFamily="-97" charset="0"/>
              </a:rPr>
              <a:t>model</a:t>
            </a:r>
            <a:r>
              <a:rPr lang="en-US" dirty="0" smtClean="0">
                <a:latin typeface="Times New Roman" pitchFamily="-97" charset="0"/>
              </a:rPr>
              <a:t> of a system is a way of describing how the system works.  A model specifies what the parts of the system are, and how those parts interact to make the system do what it’s supposed to do.</a:t>
            </a:r>
          </a:p>
          <a:p>
            <a:r>
              <a:rPr lang="en-US" dirty="0" smtClean="0">
                <a:latin typeface="Times New Roman" pitchFamily="-97" charset="0"/>
              </a:rPr>
              <a:t>For</a:t>
            </a:r>
            <a:r>
              <a:rPr lang="en-US" baseline="0" dirty="0" smtClean="0">
                <a:latin typeface="Times New Roman" pitchFamily="-97" charset="0"/>
              </a:rPr>
              <a:t> example, at a high level, the model of Twitter is that there are other </a:t>
            </a:r>
            <a:r>
              <a:rPr lang="en-US" b="1" baseline="0" dirty="0" smtClean="0">
                <a:latin typeface="Times New Roman" pitchFamily="-97" charset="0"/>
              </a:rPr>
              <a:t>users </a:t>
            </a:r>
            <a:r>
              <a:rPr lang="en-US" baseline="0" dirty="0" smtClean="0">
                <a:latin typeface="Times New Roman" pitchFamily="-97" charset="0"/>
              </a:rPr>
              <a:t>in the system, you have a list of people that you </a:t>
            </a:r>
            <a:r>
              <a:rPr lang="en-US" b="1" baseline="0" dirty="0" smtClean="0">
                <a:latin typeface="Times New Roman" pitchFamily="-97" charset="0"/>
              </a:rPr>
              <a:t>follow </a:t>
            </a:r>
            <a:r>
              <a:rPr lang="en-US" b="0" baseline="0" dirty="0" smtClean="0">
                <a:latin typeface="Times New Roman" pitchFamily="-97" charset="0"/>
              </a:rPr>
              <a:t>and a list of people that follow you, and each user generates a stream of </a:t>
            </a:r>
            <a:r>
              <a:rPr lang="en-US" b="1" baseline="0" dirty="0" smtClean="0">
                <a:latin typeface="Times New Roman" pitchFamily="-97" charset="0"/>
              </a:rPr>
              <a:t>tweets</a:t>
            </a:r>
            <a:r>
              <a:rPr lang="en-US" b="0" baseline="0" dirty="0" smtClean="0">
                <a:latin typeface="Times New Roman" pitchFamily="-97" charset="0"/>
              </a:rPr>
              <a:t> that are seen by their followers, mixed together into a </a:t>
            </a:r>
            <a:r>
              <a:rPr lang="en-US" b="1" baseline="0" dirty="0" smtClean="0">
                <a:latin typeface="Times New Roman" pitchFamily="-97" charset="0"/>
              </a:rPr>
              <a:t>feed</a:t>
            </a:r>
            <a:r>
              <a:rPr lang="en-US" b="0" baseline="0" dirty="0" smtClean="0">
                <a:latin typeface="Times New Roman" pitchFamily="-97" charset="0"/>
              </a:rPr>
              <a:t>.  These are all the parts of the system.  At a more detailed level, tweets and people have attributes and data, and there are actions that you can do in the system (viewing tweets, creating tweets, following or </a:t>
            </a:r>
            <a:r>
              <a:rPr lang="en-US" b="0" baseline="0" dirty="0" err="1" smtClean="0">
                <a:latin typeface="Times New Roman" pitchFamily="-97" charset="0"/>
              </a:rPr>
              <a:t>unfollowing</a:t>
            </a:r>
            <a:r>
              <a:rPr lang="en-US" b="0" baseline="0" dirty="0" smtClean="0">
                <a:latin typeface="Times New Roman" pitchFamily="-97" charset="0"/>
              </a:rPr>
              <a:t>, etc.).  These data items and actions are also parts of the model.</a:t>
            </a:r>
            <a:endParaRPr lang="en-US" b="1" dirty="0" smtClean="0">
              <a:latin typeface="Times New Roman" pitchFamily="-97"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0B6ED0-C51C-4787-9E2E-2FFC282AEA2F}" type="slidenum">
              <a:rPr lang="en-US" smtClean="0">
                <a:latin typeface="Times New Roman" pitchFamily="-97" charset="0"/>
              </a:rPr>
              <a:pPr/>
              <a:t>27</a:t>
            </a:fld>
            <a:endParaRPr lang="en-US" smtClean="0">
              <a:latin typeface="Times New Roman" pitchFamily="-97" charset="0"/>
            </a:endParaRPr>
          </a:p>
        </p:txBody>
      </p:sp>
      <p:sp>
        <p:nvSpPr>
          <p:cNvPr id="48131" name="Rectangle 2"/>
          <p:cNvSpPr>
            <a:spLocks noGrp="1" noRot="1" noChangeAspect="1" noChangeArrowheads="1" noTextEdit="1"/>
          </p:cNvSpPr>
          <p:nvPr>
            <p:ph type="sldImg"/>
          </p:nvPr>
        </p:nvSpPr>
        <p:spPr>
          <a:xfrm>
            <a:off x="1503363" y="720725"/>
            <a:ext cx="4119562" cy="3089275"/>
          </a:xfrm>
          <a:ln/>
        </p:spPr>
      </p:sp>
      <p:sp>
        <p:nvSpPr>
          <p:cNvPr id="48132" name="Rectangle 3"/>
          <p:cNvSpPr>
            <a:spLocks noGrp="1" noChangeArrowheads="1"/>
          </p:cNvSpPr>
          <p:nvPr>
            <p:ph type="body" idx="1"/>
          </p:nvPr>
        </p:nvSpPr>
        <p:spPr>
          <a:noFill/>
          <a:ln/>
        </p:spPr>
        <p:txBody>
          <a:bodyPr/>
          <a:lstStyle/>
          <a:p>
            <a:r>
              <a:rPr lang="en-US" dirty="0" smtClean="0">
                <a:latin typeface="Times New Roman" pitchFamily="-97" charset="0"/>
              </a:rPr>
              <a:t>There are actually several models you have to worry about in UI design: </a:t>
            </a:r>
          </a:p>
          <a:p>
            <a:pPr>
              <a:buFontTx/>
              <a:buChar char="•"/>
            </a:pPr>
            <a:r>
              <a:rPr lang="en-US" dirty="0" smtClean="0">
                <a:latin typeface="Times New Roman" pitchFamily="-97" charset="0"/>
              </a:rPr>
              <a:t>The </a:t>
            </a:r>
            <a:r>
              <a:rPr lang="en-US" b="1" dirty="0" smtClean="0">
                <a:latin typeface="Times New Roman" pitchFamily="-97" charset="0"/>
              </a:rPr>
              <a:t>system model</a:t>
            </a:r>
            <a:r>
              <a:rPr lang="en-US" dirty="0" smtClean="0">
                <a:latin typeface="Times New Roman" pitchFamily="-97" charset="0"/>
              </a:rPr>
              <a:t> (sometimes called implementation model) is how the system actually works.</a:t>
            </a:r>
          </a:p>
          <a:p>
            <a:pPr>
              <a:buFontTx/>
              <a:buChar char="•"/>
            </a:pPr>
            <a:r>
              <a:rPr lang="en-US" dirty="0" smtClean="0">
                <a:latin typeface="Times New Roman" pitchFamily="-97" charset="0"/>
              </a:rPr>
              <a:t>The </a:t>
            </a:r>
            <a:r>
              <a:rPr lang="en-US" b="1" dirty="0" smtClean="0">
                <a:latin typeface="Times New Roman" pitchFamily="-97" charset="0"/>
              </a:rPr>
              <a:t>interface model</a:t>
            </a:r>
            <a:r>
              <a:rPr lang="en-US" dirty="0" smtClean="0">
                <a:latin typeface="Times New Roman" pitchFamily="-97" charset="0"/>
              </a:rPr>
              <a:t> (or manifest model) is the model that the system presents to the user through its user interface.</a:t>
            </a:r>
          </a:p>
          <a:p>
            <a:pPr>
              <a:buFontTx/>
              <a:buChar char="•"/>
            </a:pPr>
            <a:r>
              <a:rPr lang="en-US" dirty="0" smtClean="0">
                <a:latin typeface="Times New Roman" pitchFamily="-97" charset="0"/>
              </a:rPr>
              <a:t>The </a:t>
            </a:r>
            <a:r>
              <a:rPr lang="en-US" b="1" dirty="0" smtClean="0">
                <a:latin typeface="Times New Roman" pitchFamily="-97" charset="0"/>
              </a:rPr>
              <a:t>user model</a:t>
            </a:r>
            <a:r>
              <a:rPr lang="en-US" dirty="0" smtClean="0">
                <a:latin typeface="Times New Roman" pitchFamily="-97" charset="0"/>
              </a:rPr>
              <a:t> (or conceptual model) is how the user </a:t>
            </a:r>
            <a:r>
              <a:rPr lang="en-US" i="1" dirty="0" smtClean="0">
                <a:latin typeface="Times New Roman" pitchFamily="-97" charset="0"/>
              </a:rPr>
              <a:t>thinks</a:t>
            </a:r>
            <a:r>
              <a:rPr lang="en-US" dirty="0" smtClean="0">
                <a:latin typeface="Times New Roman" pitchFamily="-97" charset="0"/>
              </a:rPr>
              <a:t> the system works.</a:t>
            </a:r>
          </a:p>
          <a:p>
            <a:r>
              <a:rPr lang="en-US" dirty="0" smtClean="0">
                <a:latin typeface="Times New Roman" pitchFamily="-97" charset="0"/>
              </a:rPr>
              <a:t>A cell phone presents the same simple interface model as a conventional wired phone, even though its system model is quite a bit more complex.  A cell phone conversation may be handed off from one cell tower to another as the user moves around. This detail of the system model is hidden from the user. </a:t>
            </a:r>
          </a:p>
          <a:p>
            <a:r>
              <a:rPr lang="en-US" dirty="0" smtClean="0">
                <a:latin typeface="Times New Roman" pitchFamily="-97" charset="0"/>
              </a:rPr>
              <a:t>As a software engineer, you should be quite familiar with this notion.  A module interface offers a certain model of operation to clients of the module, but its implementation may be significantly different.  In software engineering, this divergence between interface and implementation is valued as a way to manage complexity and plan for change.  In user interface design, we value it primarily for other reasons: the interface model should be simpler and more closely reflect the user’s model of the actual task.</a:t>
            </a:r>
          </a:p>
          <a:p>
            <a:r>
              <a:rPr lang="en-US" dirty="0" smtClean="0">
                <a:latin typeface="Times New Roman" pitchFamily="-97" charset="0"/>
              </a:rPr>
              <a:t>Note that we’re using </a:t>
            </a:r>
            <a:r>
              <a:rPr lang="en-US" i="1" dirty="0" smtClean="0">
                <a:latin typeface="Times New Roman" pitchFamily="-97" charset="0"/>
              </a:rPr>
              <a:t>model </a:t>
            </a:r>
            <a:r>
              <a:rPr lang="en-US" dirty="0" smtClean="0">
                <a:latin typeface="Times New Roman" pitchFamily="-97" charset="0"/>
              </a:rPr>
              <a:t>in a more general and abstract  sense here than when we talk about the model-view-controller pattern (which you may have heard of previously, and which</a:t>
            </a:r>
            <a:r>
              <a:rPr lang="en-US" baseline="0" dirty="0" smtClean="0">
                <a:latin typeface="Times New Roman" pitchFamily="-97" charset="0"/>
              </a:rPr>
              <a:t> we’ll discuss more in a future lecture)</a:t>
            </a:r>
            <a:r>
              <a:rPr lang="en-US" dirty="0" smtClean="0">
                <a:latin typeface="Times New Roman" pitchFamily="-97" charset="0"/>
              </a:rPr>
              <a:t>.  In MVC, the model is a software component (like a class or group of classes) that stores application data and implements the application behavior behind an interface.  Here, a model is an abstracted description of how a system works.  The </a:t>
            </a:r>
            <a:r>
              <a:rPr lang="en-US" i="1" dirty="0" smtClean="0">
                <a:latin typeface="Times New Roman" pitchFamily="-97" charset="0"/>
              </a:rPr>
              <a:t>system model </a:t>
            </a:r>
            <a:r>
              <a:rPr lang="en-US" dirty="0" smtClean="0">
                <a:latin typeface="Times New Roman" pitchFamily="-97" charset="0"/>
              </a:rPr>
              <a:t>on this slide might describe the way an MVC model class behaves (for example, storing text as a list of lines).  The </a:t>
            </a:r>
            <a:r>
              <a:rPr lang="en-US" i="1" dirty="0" smtClean="0">
                <a:latin typeface="Times New Roman" pitchFamily="-97" charset="0"/>
              </a:rPr>
              <a:t>interface model</a:t>
            </a:r>
            <a:r>
              <a:rPr lang="en-US" dirty="0" smtClean="0">
                <a:latin typeface="Times New Roman" pitchFamily="-97" charset="0"/>
              </a:rPr>
              <a:t> might describe the way an MVC view class presents that system model (e.g., allowing end-of-lines to be “deleted” just as if they were characters).  Finally, the </a:t>
            </a:r>
            <a:r>
              <a:rPr lang="en-US" i="1" dirty="0" smtClean="0">
                <a:latin typeface="Times New Roman" pitchFamily="-97" charset="0"/>
              </a:rPr>
              <a:t>user model </a:t>
            </a:r>
            <a:r>
              <a:rPr lang="en-US" dirty="0" smtClean="0">
                <a:latin typeface="Times New Roman" pitchFamily="-97" charset="0"/>
              </a:rPr>
              <a:t>isn’t software at all; it’s all in the user’s mind.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3363" y="720725"/>
            <a:ext cx="4119562" cy="3089275"/>
          </a:xfrm>
        </p:spPr>
      </p:sp>
      <p:sp>
        <p:nvSpPr>
          <p:cNvPr id="3" name="Notes Placeholder 2"/>
          <p:cNvSpPr>
            <a:spLocks noGrp="1"/>
          </p:cNvSpPr>
          <p:nvPr>
            <p:ph type="body" idx="1"/>
          </p:nvPr>
        </p:nvSpPr>
        <p:spPr/>
        <p:txBody>
          <a:bodyPr>
            <a:normAutofit/>
          </a:bodyPr>
          <a:lstStyle/>
          <a:p>
            <a:r>
              <a:rPr lang="en-US" b="0" dirty="0" smtClean="0"/>
              <a:t>Here’s an</a:t>
            </a:r>
            <a:r>
              <a:rPr lang="en-US" b="0" baseline="0" dirty="0" smtClean="0"/>
              <a:t> example drawn directly from graphical user interfaces: the Back button in a web browser.  What is the model for the behavior of Back?  Specifically: how does the </a:t>
            </a:r>
            <a:r>
              <a:rPr lang="en-US" b="0" i="1" baseline="0" dirty="0" smtClean="0"/>
              <a:t>user</a:t>
            </a:r>
            <a:r>
              <a:rPr lang="en-US" b="0" i="0" baseline="0" dirty="0" smtClean="0"/>
              <a:t> think it behaves (the mental model), and how does it </a:t>
            </a:r>
            <a:r>
              <a:rPr lang="en-US" b="0" i="1" baseline="0" dirty="0" smtClean="0"/>
              <a:t>actually</a:t>
            </a:r>
            <a:r>
              <a:rPr lang="en-US" b="0" i="0" baseline="0" dirty="0" smtClean="0"/>
              <a:t> behave (the system model)?</a:t>
            </a:r>
            <a:endParaRPr lang="en-US" b="0" dirty="0" smtClean="0"/>
          </a:p>
          <a:p>
            <a:r>
              <a:rPr lang="en-US" b="0" dirty="0" smtClean="0"/>
              <a:t>The</a:t>
            </a:r>
            <a:r>
              <a:rPr lang="en-US" b="0" baseline="0" dirty="0" smtClean="0"/>
              <a:t> system model is that Back goes back to the last page the user was viewing, in a </a:t>
            </a:r>
            <a:r>
              <a:rPr lang="en-US" b="0" i="1" baseline="0" dirty="0" smtClean="0"/>
              <a:t>temporal</a:t>
            </a:r>
            <a:r>
              <a:rPr lang="en-US" b="0" i="0" baseline="0" dirty="0" smtClean="0"/>
              <a:t> history sequence.  But on a web site that has pages in some kind of linear sequence of their own  -- such as the result pages of a search engine (shown here) or multiple pages of a news article – then the user’s mental model might easily confuse these two sequences, thinking that Back will go to the previous page in the web site’s sequence.  In other words, that Back is the same as Previous!  (The fact that the “back” and “previous” are close synonyms, and that the arrow icons are almost identical, strongly encourages this belief.)</a:t>
            </a:r>
          </a:p>
          <a:p>
            <a:r>
              <a:rPr lang="en-US" b="0" i="0" baseline="0" dirty="0" smtClean="0"/>
              <a:t>Most of the time, this erroneous mental model of Back will behave just the same as the true system model. But it will deviate if the user mixes the Previous link with the Back button – after pressing Previous, the Back button will behave like Next!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dirty="0" smtClean="0"/>
              <a:t>A nice article with other examples</a:t>
            </a:r>
            <a:r>
              <a:rPr lang="en-US" b="0" baseline="0" dirty="0" smtClean="0"/>
              <a:t> of tricky mental model/system model mismatch problems is “</a:t>
            </a:r>
            <a:r>
              <a:rPr lang="en-US" b="0" dirty="0" smtClean="0"/>
              <a:t>Mental and conceptual models, and the problem of contingency” by Charles Hannon, </a:t>
            </a:r>
            <a:r>
              <a:rPr lang="en-US" b="0" i="1" dirty="0" smtClean="0"/>
              <a:t>interactions</a:t>
            </a:r>
            <a:r>
              <a:rPr lang="en-US" b="0" i="0" dirty="0" smtClean="0"/>
              <a:t>, November 2008.</a:t>
            </a:r>
            <a:r>
              <a:rPr lang="en-US" b="0" dirty="0" smtClean="0"/>
              <a:t> </a:t>
            </a:r>
            <a:r>
              <a:rPr lang="en-US" b="0" baseline="0" dirty="0" smtClean="0"/>
              <a:t>http://</a:t>
            </a:r>
            <a:r>
              <a:rPr lang="en-US" b="0" baseline="0" dirty="0" err="1" smtClean="0"/>
              <a:t>portal.acm.org/citation.cfm?doid</a:t>
            </a:r>
            <a:r>
              <a:rPr lang="en-US" b="0" baseline="0" dirty="0" smtClean="0"/>
              <a:t>=1390085.1390099</a:t>
            </a:r>
            <a:endParaRPr lang="en-US" b="0" dirty="0" smtClean="0"/>
          </a:p>
          <a:p>
            <a:endParaRPr lang="en-US" b="0" dirty="0" smtClean="0"/>
          </a:p>
        </p:txBody>
      </p:sp>
      <p:sp>
        <p:nvSpPr>
          <p:cNvPr id="4" name="Slide Number Placeholder 3"/>
          <p:cNvSpPr>
            <a:spLocks noGrp="1"/>
          </p:cNvSpPr>
          <p:nvPr>
            <p:ph type="sldNum" sz="quarter" idx="10"/>
          </p:nvPr>
        </p:nvSpPr>
        <p:spPr/>
        <p:txBody>
          <a:bodyPr/>
          <a:lstStyle/>
          <a:p>
            <a:pPr>
              <a:defRPr/>
            </a:pPr>
            <a:fld id="{62CCBE22-15A7-49DB-B9ED-B260E72AC8B1}"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itchFamily="-97" charset="0"/>
              </a:rPr>
              <a:t>Consider image editing software. Programs like Photoshop and Gimp use a pixel editing model, in which an image is represented by an array of pixels (plus a stack of layers).  Programs like PowerPoint and Illustrator, on the other hand, use a structured graphics model, in which an image is represented by a collection of graphical objects, like lines, rectangles, circles, and text.  In this case, the choice of model strongly constrains the kinds of operations available to a user.  You can easily tweak individual pixels in Microsoft</a:t>
            </a:r>
            <a:r>
              <a:rPr lang="en-US" baseline="0" dirty="0" smtClean="0">
                <a:latin typeface="Times New Roman" pitchFamily="-97" charset="0"/>
              </a:rPr>
              <a:t> Paint</a:t>
            </a:r>
            <a:r>
              <a:rPr lang="en-US" dirty="0" smtClean="0">
                <a:latin typeface="Times New Roman" pitchFamily="-97" charset="0"/>
              </a:rPr>
              <a:t>, but you can’t easily move an object once you’ve drawn it into the picture.</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29</a:t>
            </a:fld>
            <a:endParaRPr lang="en-US"/>
          </a:p>
        </p:txBody>
      </p:sp>
    </p:spTree>
    <p:extLst>
      <p:ext uri="{BB962C8B-B14F-4D97-AF65-F5344CB8AC3E}">
        <p14:creationId xmlns:p14="http://schemas.microsoft.com/office/powerpoint/2010/main" val="366042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1171F6B-46BE-4FA3-B442-6FE67FE46E60}" type="slidenum">
              <a:rPr lang="en-US" smtClean="0">
                <a:latin typeface="Times New Roman" pitchFamily="-97" charset="0"/>
              </a:rPr>
              <a:pPr/>
              <a:t>3</a:t>
            </a:fld>
            <a:endParaRPr lang="en-US" smtClean="0">
              <a:latin typeface="Times New Roman" pitchFamily="-97" charset="0"/>
            </a:endParaRPr>
          </a:p>
        </p:txBody>
      </p:sp>
      <p:sp>
        <p:nvSpPr>
          <p:cNvPr id="36867" name="Rectangle 2"/>
          <p:cNvSpPr>
            <a:spLocks noGrp="1" noRot="1" noChangeAspect="1" noChangeArrowheads="1" noTextEdit="1"/>
          </p:cNvSpPr>
          <p:nvPr>
            <p:ph type="sldImg"/>
          </p:nvPr>
        </p:nvSpPr>
        <p:spPr>
          <a:xfrm>
            <a:off x="1262063" y="720725"/>
            <a:ext cx="4795837" cy="3597275"/>
          </a:xfrm>
          <a:ln/>
        </p:spPr>
      </p:sp>
      <p:sp>
        <p:nvSpPr>
          <p:cNvPr id="36868" name="Rectangle 3"/>
          <p:cNvSpPr>
            <a:spLocks noGrp="1" noChangeArrowheads="1"/>
          </p:cNvSpPr>
          <p:nvPr>
            <p:ph type="body" idx="1"/>
          </p:nvPr>
        </p:nvSpPr>
        <p:spPr>
          <a:xfrm>
            <a:off x="731838" y="4560888"/>
            <a:ext cx="5851525" cy="4319587"/>
          </a:xfrm>
          <a:noFill/>
          <a:ln/>
        </p:spPr>
        <p:txBody>
          <a:bodyPr/>
          <a:lstStyle/>
          <a:p>
            <a:r>
              <a:rPr lang="en-US" smtClean="0">
                <a:latin typeface="Times New Roman" pitchFamily="-97" charset="0"/>
              </a:rPr>
              <a:t>But it gets worse.  It turns out, like a CD case, this interface can also be opened.  Oddly, the designers failed to sensibly implement their metaphor here.  Clicking on the cover art would be a perfectly sensible way to open the case, and not hard to discover once you get frustrated and start clicking everywhere.  Instead, it turns out the only way to open the case is by a toggle button control (the button with two little gray squares on it).</a:t>
            </a:r>
          </a:p>
          <a:p>
            <a:r>
              <a:rPr lang="en-US" smtClean="0">
                <a:latin typeface="Times New Roman" pitchFamily="-97" charset="0"/>
              </a:rPr>
              <a:t>Opening the case reveals some important controls, including the list of tracks on the CD, a volume control, and buttons for random or looping play.  Evidently the metaphor dictated that the track list belongs on the “back” of the case.  But why is the cover art more important than these controls?  A task analysis would clearly show that adjusting the volume or picking a particular track matters more than viewing the cover art.</a:t>
            </a:r>
          </a:p>
          <a:p>
            <a:r>
              <a:rPr lang="en-US" smtClean="0">
                <a:latin typeface="Times New Roman" pitchFamily="-97" charset="0"/>
              </a:rPr>
              <a:t>And again, the designers ignore consistency with other desktop applications.  It turns out that not all the tracks on the CD are visible in the list.  Could you tell right away?  Where is its scrollbar?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itchFamily="-97" charset="0"/>
              </a:rPr>
              <a:t>Similarly, most modern text editors model a text file as a single string, in which line endings are just like other characters.  But it doesn’t have to be this way.  Some editors represent a text file as a list of lines instead.  When this implementation model is exposed in the user interface, as in old Unix text editors like </a:t>
            </a:r>
            <a:r>
              <a:rPr lang="en-US" i="1" dirty="0" err="1" smtClean="0">
                <a:latin typeface="Times New Roman" pitchFamily="-97" charset="0"/>
              </a:rPr>
              <a:t>ed</a:t>
            </a:r>
            <a:r>
              <a:rPr lang="en-US" dirty="0" smtClean="0">
                <a:latin typeface="Times New Roman" pitchFamily="-97" charset="0"/>
              </a:rPr>
              <a:t>, line endings can’t be deleted in the same way as other characters.  </a:t>
            </a:r>
            <a:r>
              <a:rPr lang="en-US" i="1" dirty="0" err="1" smtClean="0">
                <a:latin typeface="Times New Roman" pitchFamily="-97" charset="0"/>
              </a:rPr>
              <a:t>ed</a:t>
            </a:r>
            <a:r>
              <a:rPr lang="en-US" dirty="0" smtClean="0">
                <a:latin typeface="Times New Roman" pitchFamily="-97" charset="0"/>
              </a:rPr>
              <a:t> has a special join command for deleting line endings.</a:t>
            </a:r>
          </a:p>
          <a:p>
            <a:r>
              <a:rPr lang="en-US" dirty="0" smtClean="0"/>
              <a:t>text editor: one-dimensional sequence of characters; cursor is an insertion point</a:t>
            </a:r>
          </a:p>
          <a:p>
            <a:r>
              <a:rPr lang="en-US" dirty="0" smtClean="0"/>
              <a:t>typewriter: two-dimensional page; cursor is a rectangle on the page</a:t>
            </a:r>
          </a:p>
          <a:p>
            <a:r>
              <a:rPr lang="en-US" dirty="0" smtClean="0"/>
              <a:t>different effects of space, return, backspace</a:t>
            </a:r>
          </a:p>
          <a:p>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30</a:t>
            </a:fld>
            <a:endParaRPr lang="en-US"/>
          </a:p>
        </p:txBody>
      </p:sp>
    </p:spTree>
    <p:extLst>
      <p:ext uri="{BB962C8B-B14F-4D97-AF65-F5344CB8AC3E}">
        <p14:creationId xmlns:p14="http://schemas.microsoft.com/office/powerpoint/2010/main" val="993064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1000"/>
              </a:spcBef>
              <a:spcAft>
                <a:spcPct val="0"/>
              </a:spcAft>
              <a:buClrTx/>
              <a:buSzTx/>
              <a:buFontTx/>
              <a:buNone/>
              <a:tabLst/>
              <a:defRPr/>
            </a:pPr>
            <a:r>
              <a:rPr lang="en-US" sz="1000" dirty="0" smtClean="0">
                <a:latin typeface="Times New Roman" pitchFamily="-97" charset="0"/>
              </a:rPr>
              <a:t>The user’s model may be totally wrong without affecting the user’s ability to use the system.  A popular misconception about electricity holds that plugging in a power cable is like plugging in a water hose, with electrons traveling from the power company through the cable into the appliance.  The actual system model of household AC current is of course completely different: the current changes direction many times a second, and the actual electrons don’t move far, and there’s really a </a:t>
            </a:r>
            <a:r>
              <a:rPr lang="en-US" sz="1000" i="1" dirty="0" smtClean="0">
                <a:latin typeface="Times New Roman" pitchFamily="-97" charset="0"/>
              </a:rPr>
              <a:t>circuit </a:t>
            </a:r>
            <a:r>
              <a:rPr lang="en-US" sz="1000" dirty="0" smtClean="0">
                <a:latin typeface="Times New Roman" pitchFamily="-97" charset="0"/>
              </a:rPr>
              <a:t>in that cable, not just a one-way tube.  But the user model is simple, and the interface model supports it: plug in this tube, and power flows to the appliance.</a:t>
            </a:r>
          </a:p>
          <a:p>
            <a:r>
              <a:rPr lang="en-US" sz="1000" dirty="0" smtClean="0">
                <a:latin typeface="Times New Roman" pitchFamily="-97" charset="0"/>
              </a:rPr>
              <a:t>But a wrong user model can lead to problems, as well.  Consider a household thermostat, which controls the temperature of a room.  If the room is too cold, what’s the fastest way to bring it up to the desired temperature?  Some people would say the room will heat faster if the thermostat is turned all the way up to maximum temperature.  This response is triggered by an incorrect mental model about how a thermostat works: either the timer model, in which the thermostat controls the duty cycle of the furnace, i.e. what fraction of time the furnace is running and what fraction it is off;  or the valve model, in which the thermostat affects the amount of heat coming from the furnace.  In fact, a thermostat is just an on-off switch at the set temperature.  When the room is colder than the set temperature, the furnace runs full blast until the room warms up.  A higher thermostat setting will not make the room warm up any faster. (Norman, </a:t>
            </a:r>
            <a:r>
              <a:rPr lang="en-US" sz="1000" i="1" dirty="0" smtClean="0">
                <a:latin typeface="Times New Roman" pitchFamily="-97" charset="0"/>
              </a:rPr>
              <a:t>Design of Everyday Things</a:t>
            </a:r>
            <a:r>
              <a:rPr lang="en-US" sz="1000" dirty="0" smtClean="0">
                <a:latin typeface="Times New Roman" pitchFamily="-97" charset="0"/>
              </a:rPr>
              <a:t>, 1988)</a:t>
            </a:r>
          </a:p>
          <a:p>
            <a:r>
              <a:rPr lang="en-US" sz="1000" dirty="0" smtClean="0">
                <a:latin typeface="Times New Roman" pitchFamily="-97" charset="0"/>
              </a:rPr>
              <a:t>These incorrect models shouldn’t simply be dismissed as “ignorant users.”  (Remember, the user is always right!  If there’s a consistent problem in the interface, it’s probably the interface’s fault.) These user models for heating are perfectly correct for other systems: a car heater and a stove burner both use the valve model.  And users have no problem understanding the model of a dimmer switch, which performs the analogous function for light that a thermostat does for heat.  When a room needs to be brighter, the user model says to set the dimmer switch right at the desired brightness.</a:t>
            </a:r>
            <a:endParaRPr lang="en-US" sz="1000" i="1" dirty="0" smtClean="0">
              <a:latin typeface="Times New Roman" pitchFamily="-97" charset="0"/>
            </a:endParaRPr>
          </a:p>
          <a:p>
            <a:r>
              <a:rPr lang="en-US" sz="1000" dirty="0" smtClean="0">
                <a:latin typeface="Times New Roman" pitchFamily="-97" charset="0"/>
              </a:rPr>
              <a:t>The problem here is that the thermostat isn’t effectively communicating its model to the user.  In particular, there isn’t enough </a:t>
            </a:r>
            <a:r>
              <a:rPr lang="en-US" sz="1000" b="1" dirty="0" smtClean="0">
                <a:latin typeface="Times New Roman" pitchFamily="-97" charset="0"/>
              </a:rPr>
              <a:t>feedback</a:t>
            </a:r>
            <a:r>
              <a:rPr lang="en-US" sz="1000" dirty="0" smtClean="0">
                <a:latin typeface="Times New Roman" pitchFamily="-97" charset="0"/>
              </a:rPr>
              <a:t> about what the furnace is doing for the user to form the right model.</a:t>
            </a:r>
          </a:p>
          <a:p>
            <a:endParaRPr lang="en-US" sz="1000" dirty="0" smtClean="0">
              <a:latin typeface="Times New Roman" pitchFamily="-97" charset="0"/>
            </a:endParaRPr>
          </a:p>
        </p:txBody>
      </p:sp>
      <p:sp>
        <p:nvSpPr>
          <p:cNvPr id="4" name="Slide Number Placeholder 3"/>
          <p:cNvSpPr>
            <a:spLocks noGrp="1"/>
          </p:cNvSpPr>
          <p:nvPr>
            <p:ph type="sldNum" sz="quarter" idx="10"/>
          </p:nvPr>
        </p:nvSpPr>
        <p:spPr/>
        <p:txBody>
          <a:bodyPr/>
          <a:lstStyle/>
          <a:p>
            <a:fld id="{261C154A-8278-49E9-8F8D-CE2B7335DD43}" type="slidenum">
              <a:rPr lang="en-US" smtClean="0"/>
              <a:pPr/>
              <a:t>31</a:t>
            </a:fld>
            <a:endParaRPr lang="en-US"/>
          </a:p>
        </p:txBody>
      </p:sp>
    </p:spTree>
    <p:extLst>
      <p:ext uri="{BB962C8B-B14F-4D97-AF65-F5344CB8AC3E}">
        <p14:creationId xmlns:p14="http://schemas.microsoft.com/office/powerpoint/2010/main" val="1947817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help you check your understanding and prepare for the </a:t>
            </a:r>
            <a:r>
              <a:rPr lang="en-US" dirty="0" err="1" smtClean="0"/>
              <a:t>nanoquiz</a:t>
            </a:r>
            <a:r>
              <a:rPr lang="en-US" dirty="0" smtClean="0"/>
              <a:t> in class, the lecture notes include a “</a:t>
            </a:r>
            <a:r>
              <a:rPr lang="en-US" dirty="0" err="1" smtClean="0"/>
              <a:t>pico</a:t>
            </a:r>
            <a:r>
              <a:rPr lang="en-US" baseline="0" dirty="0" err="1" smtClean="0"/>
              <a:t>quiz</a:t>
            </a:r>
            <a:r>
              <a:rPr lang="en-US" baseline="0" dirty="0" smtClean="0"/>
              <a:t>” question after every section.  The </a:t>
            </a:r>
            <a:r>
              <a:rPr lang="en-US" baseline="0" dirty="0" err="1" smtClean="0"/>
              <a:t>picoquiz</a:t>
            </a:r>
            <a:r>
              <a:rPr lang="en-US" baseline="0" dirty="0" smtClean="0"/>
              <a:t> questions are similar to the </a:t>
            </a:r>
            <a:r>
              <a:rPr lang="en-US" baseline="0" dirty="0" err="1" smtClean="0"/>
              <a:t>nanoquiz</a:t>
            </a:r>
            <a:r>
              <a:rPr lang="en-US" baseline="0" dirty="0" smtClean="0"/>
              <a:t> questions you can expect to see in class, but you can check your answers yourself.</a:t>
            </a:r>
          </a:p>
          <a:p>
            <a:pPr marL="0" marR="0" indent="0" algn="l" defTabSz="914400" rtl="0" eaLnBrk="0" fontAlgn="base" latinLnBrk="0" hangingPunct="0">
              <a:lnSpc>
                <a:spcPct val="100000"/>
              </a:lnSpc>
              <a:spcBef>
                <a:spcPts val="1000"/>
              </a:spcBef>
              <a:spcAft>
                <a:spcPct val="0"/>
              </a:spcAft>
              <a:buClrTx/>
              <a:buSzTx/>
              <a:buFontTx/>
              <a:buNone/>
              <a:tabLst/>
              <a:defRPr/>
            </a:pPr>
            <a:r>
              <a:rPr lang="en-US" b="0" baseline="0" dirty="0" smtClean="0"/>
              <a:t>Note that the </a:t>
            </a:r>
            <a:r>
              <a:rPr lang="en-US" b="0" baseline="0" dirty="0" err="1" smtClean="0"/>
              <a:t>picoquiz</a:t>
            </a:r>
            <a:r>
              <a:rPr lang="en-US" b="0" baseline="0" dirty="0" smtClean="0"/>
              <a:t> has </a:t>
            </a:r>
            <a:r>
              <a:rPr lang="en-US" b="1" baseline="0" dirty="0" smtClean="0"/>
              <a:t>all</a:t>
            </a:r>
            <a:r>
              <a:rPr lang="en-US" b="0" baseline="0" dirty="0" smtClean="0"/>
              <a:t> the questions from this lecture, including questions from later in the lecture that you may not have read the material for yet.  You can do each question as you get to it in your reading, and then submit the whole quiz when you’ve finished reading.</a:t>
            </a:r>
            <a:endParaRPr lang="en-US" baseline="0" dirty="0" smtClean="0"/>
          </a:p>
          <a:p>
            <a:r>
              <a:rPr lang="en-US" baseline="0" dirty="0" smtClean="0"/>
              <a:t>To answer the </a:t>
            </a:r>
            <a:r>
              <a:rPr lang="en-US" baseline="0" dirty="0" err="1" smtClean="0"/>
              <a:t>picoquiz</a:t>
            </a:r>
            <a:r>
              <a:rPr lang="en-US" baseline="0" dirty="0" smtClean="0"/>
              <a:t> questions in this lecture, go to:</a:t>
            </a:r>
            <a:br>
              <a:rPr lang="en-US" baseline="0" dirty="0" smtClean="0"/>
            </a:br>
            <a:r>
              <a:rPr lang="en-US" b="0" baseline="0" dirty="0" smtClean="0"/>
              <a:t>http://</a:t>
            </a:r>
            <a:r>
              <a:rPr lang="en-US" b="0" baseline="0" dirty="0" err="1" smtClean="0"/>
              <a:t>courses.csail.mit.edu</a:t>
            </a:r>
            <a:r>
              <a:rPr lang="en-US" b="0" baseline="0" dirty="0" smtClean="0"/>
              <a:t>/6.831/2013/</a:t>
            </a:r>
            <a:r>
              <a:rPr lang="en-US" b="0" baseline="0" dirty="0" err="1" smtClean="0"/>
              <a:t>picoquiz?</a:t>
            </a:r>
            <a:r>
              <a:rPr lang="en-US" b="1" baseline="0" dirty="0" err="1" smtClean="0"/>
              <a:t>lectureId</a:t>
            </a:r>
            <a:r>
              <a:rPr lang="en-US" b="1" baseline="0" dirty="0" smtClean="0"/>
              <a:t>=2</a:t>
            </a:r>
            <a:endParaRPr lang="en-US" b="0" baseline="0" dirty="0" smtClean="0"/>
          </a:p>
        </p:txBody>
      </p:sp>
      <p:sp>
        <p:nvSpPr>
          <p:cNvPr id="4" name="Slide Number Placeholder 3"/>
          <p:cNvSpPr>
            <a:spLocks noGrp="1"/>
          </p:cNvSpPr>
          <p:nvPr>
            <p:ph type="sldNum" sz="quarter" idx="10"/>
          </p:nvPr>
        </p:nvSpPr>
        <p:spPr/>
        <p:txBody>
          <a:bodyPr/>
          <a:lstStyle/>
          <a:p>
            <a:fld id="{261C154A-8278-49E9-8F8D-CE2B7335DD43}" type="slidenum">
              <a:rPr lang="en-US" smtClean="0"/>
              <a:pPr/>
              <a:t>32</a:t>
            </a:fld>
            <a:endParaRPr lang="en-US"/>
          </a:p>
        </p:txBody>
      </p:sp>
    </p:spTree>
    <p:extLst>
      <p:ext uri="{BB962C8B-B14F-4D97-AF65-F5344CB8AC3E}">
        <p14:creationId xmlns:p14="http://schemas.microsoft.com/office/powerpoint/2010/main" val="89850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7C49E89-6D73-45D6-B838-1C04EDF1E92A}" type="slidenum">
              <a:rPr lang="en-US" smtClean="0">
                <a:latin typeface="Times New Roman" pitchFamily="-97" charset="0"/>
              </a:rPr>
              <a:pPr/>
              <a:t>4</a:t>
            </a:fld>
            <a:endParaRPr lang="en-US" smtClean="0">
              <a:latin typeface="Times New Roman" pitchFamily="-97" charset="0"/>
            </a:endParaRPr>
          </a:p>
        </p:txBody>
      </p:sp>
      <p:sp>
        <p:nvSpPr>
          <p:cNvPr id="37891" name="Rectangle 2"/>
          <p:cNvSpPr>
            <a:spLocks noGrp="1" noRot="1" noChangeAspect="1" noChangeArrowheads="1" noTextEdit="1"/>
          </p:cNvSpPr>
          <p:nvPr>
            <p:ph type="sldImg"/>
          </p:nvPr>
        </p:nvSpPr>
        <p:spPr>
          <a:xfrm>
            <a:off x="1262063" y="720725"/>
            <a:ext cx="4795837" cy="3597275"/>
          </a:xfrm>
          <a:ln/>
        </p:spPr>
      </p:sp>
      <p:sp>
        <p:nvSpPr>
          <p:cNvPr id="37892" name="Rectangle 3"/>
          <p:cNvSpPr>
            <a:spLocks noGrp="1" noChangeArrowheads="1"/>
          </p:cNvSpPr>
          <p:nvPr>
            <p:ph type="body" idx="1"/>
          </p:nvPr>
        </p:nvSpPr>
        <p:spPr>
          <a:xfrm>
            <a:off x="731838" y="4560888"/>
            <a:ext cx="5851525" cy="4319587"/>
          </a:xfrm>
          <a:noFill/>
          <a:ln/>
        </p:spPr>
        <p:txBody>
          <a:bodyPr/>
          <a:lstStyle/>
          <a:p>
            <a:r>
              <a:rPr lang="en-US" dirty="0" smtClean="0">
                <a:latin typeface="Times New Roman" pitchFamily="-97" charset="0"/>
              </a:rPr>
              <a:t>We’re not done yet.  Where is the online help for this interface?</a:t>
            </a:r>
          </a:p>
          <a:p>
            <a:r>
              <a:rPr lang="en-US" dirty="0" smtClean="0">
                <a:latin typeface="Times New Roman" pitchFamily="-97" charset="0"/>
              </a:rPr>
              <a:t>First, the CD case must be open.  You had to figure out how to do that yourself, without help.</a:t>
            </a:r>
          </a:p>
          <a:p>
            <a:r>
              <a:rPr lang="en-US" dirty="0" smtClean="0">
                <a:latin typeface="Times New Roman" pitchFamily="-97" charset="0"/>
              </a:rPr>
              <a:t>With the case open, if you move the mouse over the lower right corner of the cover art, around the IBM logo, you’ll see some feedback.  The corner of the page will seem to peel back.  Clicking on that corner will open the Help Browser.</a:t>
            </a:r>
          </a:p>
          <a:p>
            <a:r>
              <a:rPr lang="en-US" dirty="0" smtClean="0">
                <a:latin typeface="Times New Roman" pitchFamily="-97" charset="0"/>
              </a:rPr>
              <a:t>The aspect of the metaphor in play here is the </a:t>
            </a:r>
            <a:r>
              <a:rPr lang="en-US" i="1" dirty="0" smtClean="0">
                <a:latin typeface="Times New Roman" pitchFamily="-97" charset="0"/>
              </a:rPr>
              <a:t>liner notes</a:t>
            </a:r>
            <a:r>
              <a:rPr lang="en-US" dirty="0" smtClean="0">
                <a:latin typeface="Times New Roman" pitchFamily="-97" charset="0"/>
              </a:rPr>
              <a:t> included in a CD case.  Removing the liner notes booklet from a physical CD case is indeed a fiddly operation, and alas, the designers of </a:t>
            </a:r>
            <a:r>
              <a:rPr lang="en-US" dirty="0" err="1" smtClean="0">
                <a:latin typeface="Times New Roman" pitchFamily="-97" charset="0"/>
              </a:rPr>
              <a:t>RealCD</a:t>
            </a:r>
            <a:r>
              <a:rPr lang="en-US" dirty="0" smtClean="0">
                <a:latin typeface="Times New Roman" pitchFamily="-97" charset="0"/>
              </a:rPr>
              <a:t> have managed to replicate that part of the experience pretty accurately.  But in a physical CD case, the liner notes usually contain lyrics or credits or goofy pictures of the band, which aren’t at all important to the primary task of playing the music.  </a:t>
            </a:r>
            <a:r>
              <a:rPr lang="en-US" dirty="0" err="1" smtClean="0">
                <a:latin typeface="Times New Roman" pitchFamily="-97" charset="0"/>
              </a:rPr>
              <a:t>RealCD</a:t>
            </a:r>
            <a:r>
              <a:rPr lang="en-US" dirty="0" smtClean="0">
                <a:latin typeface="Times New Roman" pitchFamily="-97" charset="0"/>
              </a:rPr>
              <a:t> puts the </a:t>
            </a:r>
            <a:r>
              <a:rPr lang="en-US" b="1" i="0" dirty="0" smtClean="0">
                <a:latin typeface="Times New Roman" pitchFamily="-97" charset="0"/>
              </a:rPr>
              <a:t>help</a:t>
            </a:r>
            <a:r>
              <a:rPr lang="en-US" i="0" dirty="0" smtClean="0">
                <a:latin typeface="Times New Roman" pitchFamily="-97" charset="0"/>
              </a:rPr>
              <a:t> </a:t>
            </a:r>
            <a:r>
              <a:rPr lang="en-US" dirty="0" smtClean="0">
                <a:latin typeface="Times New Roman" pitchFamily="-97" charset="0"/>
              </a:rPr>
              <a:t>in this invisible, nearly unreachable, and probably undiscoverable booklet.</a:t>
            </a:r>
          </a:p>
          <a:p>
            <a:r>
              <a:rPr lang="en-US" dirty="0" smtClean="0">
                <a:latin typeface="Times New Roman" pitchFamily="-97" charset="0"/>
              </a:rPr>
              <a:t>This example has several lessons: first, that interface metaphors can be horribly misused; and second, that the presence of a metaphor does not at all guarantee an “intuitive”, or easy-to-learn, user interface.  (There’s a third lesson too, unrelated to metaphor – that beautiful graphic design doesn’t equal usability, and that graphic designers can be just as blind to usability problems as programmers can.)</a:t>
            </a:r>
          </a:p>
          <a:p>
            <a:r>
              <a:rPr lang="en-US" dirty="0" smtClean="0">
                <a:latin typeface="Times New Roman" pitchFamily="-97" charset="0"/>
              </a:rPr>
              <a:t>Fortunately, metaphor is not the only way to achieve learnability.  In fact, it’s probably the hardest way, fraught with the most pitfalls for the designer.</a:t>
            </a:r>
            <a:r>
              <a:rPr lang="en-US" baseline="0" dirty="0" smtClean="0">
                <a:latin typeface="Times New Roman" pitchFamily="-97" charset="0"/>
              </a:rPr>
              <a:t>  In this lecture and the next, we’ll look at some other ways to achieve learnability.</a:t>
            </a:r>
            <a:endParaRPr lang="en-US" dirty="0" smtClean="0">
              <a:latin typeface="Times New Roman" pitchFamily="-97"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1C154A-8278-49E9-8F8D-CE2B7335DD43}" type="slidenum">
              <a:rPr lang="en-US" smtClean="0"/>
              <a:pPr/>
              <a:t>5</a:t>
            </a:fld>
            <a:endParaRPr lang="en-US"/>
          </a:p>
        </p:txBody>
      </p:sp>
    </p:spTree>
    <p:extLst>
      <p:ext uri="{BB962C8B-B14F-4D97-AF65-F5344CB8AC3E}">
        <p14:creationId xmlns:p14="http://schemas.microsoft.com/office/powerpoint/2010/main" val="39203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1C154A-8278-49E9-8F8D-CE2B7335DD43}" type="slidenum">
              <a:rPr lang="en-US" smtClean="0"/>
              <a:pPr/>
              <a:t>6</a:t>
            </a:fld>
            <a:endParaRPr lang="en-US"/>
          </a:p>
        </p:txBody>
      </p:sp>
    </p:spTree>
    <p:extLst>
      <p:ext uri="{BB962C8B-B14F-4D97-AF65-F5344CB8AC3E}">
        <p14:creationId xmlns:p14="http://schemas.microsoft.com/office/powerpoint/2010/main" val="35560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computers first appeared</a:t>
            </a:r>
            <a:r>
              <a:rPr lang="en-US" baseline="0" dirty="0" smtClean="0"/>
              <a:t> in the world</a:t>
            </a:r>
            <a:r>
              <a:rPr lang="en-US" dirty="0" smtClean="0"/>
              <a:t>,</a:t>
            </a:r>
            <a:r>
              <a:rPr lang="en-US" baseline="0" dirty="0" smtClean="0"/>
              <a:t> there were some assumptions about how people would learn how to use the software.  Programmers assumed that users would read the manual first – obviously not true.  Companies assumed that their employees would take a class first – not always true.  Even now that we have online help built into virtually every desktop application, and web page help often just a search engine query away, users don’t go to the help first or read overviews.</a:t>
            </a:r>
          </a:p>
          <a:p>
            <a:r>
              <a:rPr lang="en-US" baseline="0" dirty="0" smtClean="0"/>
              <a:t>All these statements have to be caveated, because in some circumstances – some applications, some tasks, some users – these might very well be the way the user learns.  Very complex, professional-level tools might well be encountered in a formal training situation – that’s how pilots learn how to use in-cockpit software, for example.  And some users (very few of them) *do* read manuals.</a:t>
            </a:r>
          </a:p>
          <a:p>
            <a:r>
              <a:rPr lang="en-US" baseline="0" dirty="0" smtClean="0"/>
              <a:t>Nearly all the general statements we make in this class should be interpreted as “It Depends.”  There will be contexts and situations in which they’re not true, and that’s one of the complexities of UI design.</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7</a:t>
            </a:fld>
            <a:endParaRPr lang="en-US"/>
          </a:p>
        </p:txBody>
      </p:sp>
    </p:spTree>
    <p:extLst>
      <p:ext uri="{BB962C8B-B14F-4D97-AF65-F5344CB8AC3E}">
        <p14:creationId xmlns:p14="http://schemas.microsoft.com/office/powerpoint/2010/main" val="54399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users don’t try to learn first – instead, they typically try to do what they want to do, and explore the interface to see if they can figure out how to do it.  This practice is usually called </a:t>
            </a:r>
            <a:r>
              <a:rPr lang="en-US" b="1" baseline="0" dirty="0" smtClean="0"/>
              <a:t>learning by doing</a:t>
            </a:r>
            <a:r>
              <a:rPr lang="en-US" b="0" baseline="0" dirty="0" smtClean="0"/>
              <a:t>, and it means that the user is starting out with a goal already in mind; they are more interested in achieving that goal than in learning the user interface (so any learning that happens will be secondary); and the burden is on the user interface to clearly communicate how to use it and help the user achieve their first goal at the same time.</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8</a:t>
            </a:fld>
            <a:endParaRPr lang="en-US"/>
          </a:p>
        </p:txBody>
      </p:sp>
    </p:spTree>
    <p:extLst>
      <p:ext uri="{BB962C8B-B14F-4D97-AF65-F5344CB8AC3E}">
        <p14:creationId xmlns:p14="http://schemas.microsoft.com/office/powerpoint/2010/main" val="245742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when they get stuck in their learning-by-doing</a:t>
            </a:r>
            <a:r>
              <a:rPr lang="en-US" baseline="0" dirty="0" smtClean="0"/>
              <a:t> will a typical user look for help.  This affects the way help systems should be designed, because it means most users (even first-timers) are arriving at help with a goal already in mind and an obstacle they’ve encountered to achieving that goal.  A help system that starts out with a long text explaining The Philosophy of the System will not work.  That philosophy will be ignored, because the user will be seeking answers to their specific problem.</a:t>
            </a:r>
          </a:p>
          <a:p>
            <a:r>
              <a:rPr lang="en-US" baseline="0" dirty="0" smtClean="0"/>
              <a:t>Modern help systems understand this, and make it easy to ask for the user to ask the question up-front, rather than wading through pages of explanation.</a:t>
            </a:r>
            <a:endParaRPr lang="en-US" dirty="0"/>
          </a:p>
        </p:txBody>
      </p:sp>
      <p:sp>
        <p:nvSpPr>
          <p:cNvPr id="4" name="Slide Number Placeholder 3"/>
          <p:cNvSpPr>
            <a:spLocks noGrp="1"/>
          </p:cNvSpPr>
          <p:nvPr>
            <p:ph type="sldNum" sz="quarter" idx="10"/>
          </p:nvPr>
        </p:nvSpPr>
        <p:spPr/>
        <p:txBody>
          <a:bodyPr/>
          <a:lstStyle/>
          <a:p>
            <a:fld id="{261C154A-8278-49E9-8F8D-CE2B7335DD43}" type="slidenum">
              <a:rPr lang="en-US" smtClean="0"/>
              <a:pPr/>
              <a:t>9</a:t>
            </a:fld>
            <a:endParaRPr lang="en-US"/>
          </a:p>
        </p:txBody>
      </p:sp>
    </p:spTree>
    <p:extLst>
      <p:ext uri="{BB962C8B-B14F-4D97-AF65-F5344CB8AC3E}">
        <p14:creationId xmlns:p14="http://schemas.microsoft.com/office/powerpoint/2010/main" val="199861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5170" name="Rectangle 2"/>
          <p:cNvSpPr>
            <a:spLocks noGrp="1" noChangeArrowheads="1"/>
          </p:cNvSpPr>
          <p:nvPr>
            <p:ph type="ctrTitle"/>
          </p:nvPr>
        </p:nvSpPr>
        <p:spPr>
          <a:xfrm>
            <a:off x="685800" y="2130425"/>
            <a:ext cx="7772400" cy="1470025"/>
          </a:xfrm>
        </p:spPr>
        <p:txBody>
          <a:bodyPr/>
          <a:lstStyle>
            <a:lvl1pPr>
              <a:defRPr/>
            </a:lvl1pPr>
          </a:lstStyle>
          <a:p>
            <a:r>
              <a:rPr lang="en-US" dirty="0"/>
              <a:t>Click to edit Master title style</a:t>
            </a:r>
          </a:p>
        </p:txBody>
      </p:sp>
      <p:sp>
        <p:nvSpPr>
          <p:cNvPr id="135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4BCEAB8-06A5-4674-AF58-2362FC21A00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5748B2B5-41D7-4159-90FD-04EC08CDB5C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52400"/>
            <a:ext cx="211455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52400"/>
            <a:ext cx="619125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EA9A3D2C-E7B0-41F9-B6D9-1DC15535461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08BF3C87-60DA-48BB-AE3C-B67AEA40402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DED02BFE-7271-4A80-94B1-FD65C6DFD2D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6" name="Rectangle 7"/>
          <p:cNvSpPr>
            <a:spLocks noGrp="1" noChangeArrowheads="1"/>
          </p:cNvSpPr>
          <p:nvPr>
            <p:ph type="sldNum" sz="quarter" idx="12"/>
          </p:nvPr>
        </p:nvSpPr>
        <p:spPr>
          <a:ln/>
        </p:spPr>
        <p:txBody>
          <a:bodyPr/>
          <a:lstStyle>
            <a:lvl1pPr>
              <a:defRPr/>
            </a:lvl1pPr>
          </a:lstStyle>
          <a:p>
            <a:fld id="{460131C0-6659-4378-84D7-9E75C1B357D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52AC1F09-2D7A-445F-A3D4-12F5B47D9B7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9" name="Rectangle 7"/>
          <p:cNvSpPr>
            <a:spLocks noGrp="1" noChangeArrowheads="1"/>
          </p:cNvSpPr>
          <p:nvPr>
            <p:ph type="sldNum" sz="quarter" idx="12"/>
          </p:nvPr>
        </p:nvSpPr>
        <p:spPr>
          <a:ln/>
        </p:spPr>
        <p:txBody>
          <a:bodyPr/>
          <a:lstStyle>
            <a:lvl1pPr>
              <a:defRPr/>
            </a:lvl1pPr>
          </a:lstStyle>
          <a:p>
            <a:fld id="{2B1927E9-FA1F-408A-B600-8D851381034C}"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5" name="Rectangle 7"/>
          <p:cNvSpPr>
            <a:spLocks noGrp="1" noChangeArrowheads="1"/>
          </p:cNvSpPr>
          <p:nvPr>
            <p:ph type="sldNum" sz="quarter" idx="12"/>
          </p:nvPr>
        </p:nvSpPr>
        <p:spPr>
          <a:ln/>
        </p:spPr>
        <p:txBody>
          <a:bodyPr/>
          <a:lstStyle>
            <a:lvl1pPr>
              <a:defRPr/>
            </a:lvl1pPr>
          </a:lstStyle>
          <a:p>
            <a:fld id="{0865F683-D6B1-41F4-BD57-49C8073962A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4" name="Rectangle 7"/>
          <p:cNvSpPr>
            <a:spLocks noGrp="1" noChangeArrowheads="1"/>
          </p:cNvSpPr>
          <p:nvPr>
            <p:ph type="sldNum" sz="quarter" idx="12"/>
          </p:nvPr>
        </p:nvSpPr>
        <p:spPr>
          <a:ln/>
        </p:spPr>
        <p:txBody>
          <a:bodyPr/>
          <a:lstStyle>
            <a:lvl1pPr>
              <a:defRPr/>
            </a:lvl1pPr>
          </a:lstStyle>
          <a:p>
            <a:fld id="{7769B0E4-5AD4-4B74-8A1A-60581190802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891FF7C6-2E5B-4C40-A5DE-8BE7C4685FD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smtClean="0"/>
              <a:t>Spring 2013</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smtClean="0"/>
              <a:t>6.813/6.831 User Interface Design and Implementation</a:t>
            </a:r>
            <a:endParaRPr lang="en-US"/>
          </a:p>
        </p:txBody>
      </p:sp>
      <p:sp>
        <p:nvSpPr>
          <p:cNvPr id="7" name="Rectangle 7"/>
          <p:cNvSpPr>
            <a:spLocks noGrp="1" noChangeArrowheads="1"/>
          </p:cNvSpPr>
          <p:nvPr>
            <p:ph type="sldNum" sz="quarter" idx="12"/>
          </p:nvPr>
        </p:nvSpPr>
        <p:spPr>
          <a:ln/>
        </p:spPr>
        <p:txBody>
          <a:bodyPr/>
          <a:lstStyle>
            <a:lvl1pPr>
              <a:defRPr/>
            </a:lvl1pPr>
          </a:lstStyle>
          <a:p>
            <a:fld id="{2B1F7454-AB04-4E8F-A161-493FBE9E57F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1524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371600"/>
            <a:ext cx="7772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4149" name="Rectangle 5"/>
          <p:cNvSpPr>
            <a:spLocks noGrp="1" noChangeArrowheads="1"/>
          </p:cNvSpPr>
          <p:nvPr>
            <p:ph type="dt" sz="half" idx="2"/>
          </p:nvPr>
        </p:nvSpPr>
        <p:spPr bwMode="auto">
          <a:xfrm>
            <a:off x="457200" y="6245225"/>
            <a:ext cx="1371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r>
              <a:rPr lang="en-US" smtClean="0"/>
              <a:t>Spring 2013</a:t>
            </a:r>
            <a:endParaRPr lang="en-US"/>
          </a:p>
        </p:txBody>
      </p:sp>
      <p:sp>
        <p:nvSpPr>
          <p:cNvPr id="134150" name="Rectangle 6"/>
          <p:cNvSpPr>
            <a:spLocks noGrp="1" noChangeArrowheads="1"/>
          </p:cNvSpPr>
          <p:nvPr>
            <p:ph type="ftr" sz="quarter" idx="3"/>
          </p:nvPr>
        </p:nvSpPr>
        <p:spPr bwMode="auto">
          <a:xfrm>
            <a:off x="1905000" y="6245225"/>
            <a:ext cx="5562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r>
              <a:rPr lang="en-US" smtClean="0"/>
              <a:t>6.813/6.831 User Interface Design and Implementation</a:t>
            </a:r>
            <a:endParaRPr lang="en-US"/>
          </a:p>
        </p:txBody>
      </p:sp>
      <p:sp>
        <p:nvSpPr>
          <p:cNvPr id="134151" name="Rectangle 7"/>
          <p:cNvSpPr>
            <a:spLocks noGrp="1" noChangeArrowheads="1"/>
          </p:cNvSpPr>
          <p:nvPr>
            <p:ph type="sldNum" sz="quarter" idx="4"/>
          </p:nvPr>
        </p:nvSpPr>
        <p:spPr bwMode="auto">
          <a:xfrm>
            <a:off x="7543800" y="6245225"/>
            <a:ext cx="11430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11FD525-82AD-4D83-90EB-0F743BF092C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p:txStyles>
    <p:titleStyle>
      <a:lvl1pPr algn="l" rtl="0" eaLnBrk="0" fontAlgn="base" hangingPunct="0">
        <a:spcBef>
          <a:spcPct val="0"/>
        </a:spcBef>
        <a:spcAft>
          <a:spcPct val="0"/>
        </a:spcAft>
        <a:defRPr sz="2800">
          <a:solidFill>
            <a:schemeClr val="accent1"/>
          </a:solidFill>
          <a:latin typeface="+mj-lt"/>
          <a:ea typeface="ＭＳ Ｐゴシック" charset="-128"/>
          <a:cs typeface="+mj-cs"/>
        </a:defRPr>
      </a:lvl1pPr>
      <a:lvl2pPr algn="l" rtl="0" eaLnBrk="0" fontAlgn="base" hangingPunct="0">
        <a:spcBef>
          <a:spcPct val="0"/>
        </a:spcBef>
        <a:spcAft>
          <a:spcPct val="0"/>
        </a:spcAft>
        <a:defRPr sz="2800">
          <a:solidFill>
            <a:schemeClr val="accent1"/>
          </a:solidFill>
          <a:latin typeface="Arial Black" pitchFamily="34" charset="0"/>
          <a:ea typeface="ＭＳ Ｐゴシック" charset="-128"/>
        </a:defRPr>
      </a:lvl2pPr>
      <a:lvl3pPr algn="l" rtl="0" eaLnBrk="0" fontAlgn="base" hangingPunct="0">
        <a:spcBef>
          <a:spcPct val="0"/>
        </a:spcBef>
        <a:spcAft>
          <a:spcPct val="0"/>
        </a:spcAft>
        <a:defRPr sz="2800">
          <a:solidFill>
            <a:schemeClr val="accent1"/>
          </a:solidFill>
          <a:latin typeface="Arial Black" pitchFamily="34" charset="0"/>
          <a:ea typeface="ＭＳ Ｐゴシック" charset="-128"/>
        </a:defRPr>
      </a:lvl3pPr>
      <a:lvl4pPr algn="l" rtl="0" eaLnBrk="0" fontAlgn="base" hangingPunct="0">
        <a:spcBef>
          <a:spcPct val="0"/>
        </a:spcBef>
        <a:spcAft>
          <a:spcPct val="0"/>
        </a:spcAft>
        <a:defRPr sz="2800">
          <a:solidFill>
            <a:schemeClr val="accent1"/>
          </a:solidFill>
          <a:latin typeface="Arial Black" pitchFamily="34" charset="0"/>
          <a:ea typeface="ＭＳ Ｐゴシック" charset="-128"/>
        </a:defRPr>
      </a:lvl4pPr>
      <a:lvl5pPr algn="l" rtl="0" eaLnBrk="0" fontAlgn="base" hangingPunct="0">
        <a:spcBef>
          <a:spcPct val="0"/>
        </a:spcBef>
        <a:spcAft>
          <a:spcPct val="0"/>
        </a:spcAft>
        <a:defRPr sz="2800">
          <a:solidFill>
            <a:schemeClr val="accent1"/>
          </a:solidFill>
          <a:latin typeface="Arial Black" pitchFamily="34" charset="0"/>
          <a:ea typeface="ＭＳ Ｐゴシック" charset="-128"/>
        </a:defRPr>
      </a:lvl5pPr>
      <a:lvl6pPr marL="457200" algn="l" rtl="0" fontAlgn="base">
        <a:spcBef>
          <a:spcPct val="0"/>
        </a:spcBef>
        <a:spcAft>
          <a:spcPct val="0"/>
        </a:spcAft>
        <a:defRPr sz="3200">
          <a:solidFill>
            <a:schemeClr val="accent1"/>
          </a:solidFill>
          <a:latin typeface="Arial Black" pitchFamily="34" charset="0"/>
        </a:defRPr>
      </a:lvl6pPr>
      <a:lvl7pPr marL="914400" algn="l" rtl="0" fontAlgn="base">
        <a:spcBef>
          <a:spcPct val="0"/>
        </a:spcBef>
        <a:spcAft>
          <a:spcPct val="0"/>
        </a:spcAft>
        <a:defRPr sz="3200">
          <a:solidFill>
            <a:schemeClr val="accent1"/>
          </a:solidFill>
          <a:latin typeface="Arial Black" pitchFamily="34" charset="0"/>
        </a:defRPr>
      </a:lvl7pPr>
      <a:lvl8pPr marL="1371600" algn="l" rtl="0" fontAlgn="base">
        <a:spcBef>
          <a:spcPct val="0"/>
        </a:spcBef>
        <a:spcAft>
          <a:spcPct val="0"/>
        </a:spcAft>
        <a:defRPr sz="3200">
          <a:solidFill>
            <a:schemeClr val="accent1"/>
          </a:solidFill>
          <a:latin typeface="Arial Black" pitchFamily="34" charset="0"/>
        </a:defRPr>
      </a:lvl8pPr>
      <a:lvl9pPr marL="1828800" algn="l" rtl="0" fontAlgn="base">
        <a:spcBef>
          <a:spcPct val="0"/>
        </a:spcBef>
        <a:spcAft>
          <a:spcPct val="0"/>
        </a:spcAft>
        <a:defRPr sz="3200">
          <a:solidFill>
            <a:schemeClr val="accent1"/>
          </a:solidFill>
          <a:latin typeface="Arial Black"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Arial" charset="0"/>
          <a:cs typeface="+mn-cs"/>
        </a:defRPr>
      </a:lvl1pPr>
      <a:lvl2pPr marL="742950" indent="-285750" algn="l" rtl="0" eaLnBrk="0" fontAlgn="base" hangingPunct="0">
        <a:spcBef>
          <a:spcPct val="20000"/>
        </a:spcBef>
        <a:spcAft>
          <a:spcPct val="0"/>
        </a:spcAft>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L2: Learnability</a:t>
            </a:r>
            <a:endParaRPr lang="en-US" dirty="0"/>
          </a:p>
        </p:txBody>
      </p:sp>
      <p:sp>
        <p:nvSpPr>
          <p:cNvPr id="3" name="Subtitle 2"/>
          <p:cNvSpPr>
            <a:spLocks noGrp="1"/>
          </p:cNvSpPr>
          <p:nvPr>
            <p:ph type="subTitle" idx="1"/>
          </p:nvPr>
        </p:nvSpPr>
        <p:spPr/>
        <p:txBody>
          <a:bodyPr/>
          <a:lstStyle/>
          <a:p>
            <a:pPr marL="342900" indent="-342900" algn="l">
              <a:buFont typeface="Arial"/>
              <a:buChar char="•"/>
            </a:pPr>
            <a:endParaRPr lang="en-US" sz="2000"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E4BCEAB8-06A5-4674-AF58-2362FC21A007}" type="slidenum">
              <a:rPr lang="en-US" smtClean="0"/>
              <a:pPr/>
              <a:t>1</a:t>
            </a:fld>
            <a:endParaRPr lang="en-US"/>
          </a:p>
        </p:txBody>
      </p:sp>
    </p:spTree>
    <p:extLst>
      <p:ext uri="{BB962C8B-B14F-4D97-AF65-F5344CB8AC3E}">
        <p14:creationId xmlns:p14="http://schemas.microsoft.com/office/powerpoint/2010/main" val="4907873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for Designers</a:t>
            </a:r>
            <a:endParaRPr lang="en-US" dirty="0"/>
          </a:p>
        </p:txBody>
      </p:sp>
      <p:sp>
        <p:nvSpPr>
          <p:cNvPr id="3" name="Content Placeholder 2"/>
          <p:cNvSpPr>
            <a:spLocks noGrp="1"/>
          </p:cNvSpPr>
          <p:nvPr>
            <p:ph idx="1"/>
          </p:nvPr>
        </p:nvSpPr>
        <p:spPr/>
        <p:txBody>
          <a:bodyPr/>
          <a:lstStyle/>
          <a:p>
            <a:r>
              <a:rPr lang="en-US" dirty="0" smtClean="0"/>
              <a:t>Know the user’s goals when we design</a:t>
            </a:r>
          </a:p>
          <a:p>
            <a:r>
              <a:rPr lang="en-US" dirty="0" smtClean="0"/>
              <a:t>User interface should communicate how it works and how to use it</a:t>
            </a:r>
          </a:p>
          <a:p>
            <a:r>
              <a:rPr lang="en-US" dirty="0" smtClean="0"/>
              <a:t>Help must be searchable and goal-directed</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10</a:t>
            </a:fld>
            <a:endParaRPr lang="en-US"/>
          </a:p>
        </p:txBody>
      </p:sp>
    </p:spTree>
    <p:extLst>
      <p:ext uri="{BB962C8B-B14F-4D97-AF65-F5344CB8AC3E}">
        <p14:creationId xmlns:p14="http://schemas.microsoft.com/office/powerpoint/2010/main" val="323164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a:t>
            </a:r>
            <a:br>
              <a:rPr lang="en-US" dirty="0" smtClean="0"/>
            </a:br>
            <a:r>
              <a:rPr lang="en-US" sz="2000" dirty="0" smtClean="0"/>
              <a:t>Google Autosuggest to Find Learnability Problems</a:t>
            </a:r>
            <a:endParaRPr lang="en-US" sz="2000" dirty="0"/>
          </a:p>
        </p:txBody>
      </p:sp>
      <p:sp>
        <p:nvSpPr>
          <p:cNvPr id="3" name="Content Placeholder 2"/>
          <p:cNvSpPr>
            <a:spLocks noGrp="1"/>
          </p:cNvSpPr>
          <p:nvPr>
            <p:ph idx="1"/>
          </p:nvPr>
        </p:nvSpPr>
        <p:spPr>
          <a:xfrm>
            <a:off x="685800" y="1143000"/>
            <a:ext cx="7772400" cy="4953000"/>
          </a:xfrm>
        </p:spPr>
        <p:txBody>
          <a:bodyPr/>
          <a:lstStyle/>
          <a:p>
            <a:r>
              <a:rPr lang="en-US" sz="2000" dirty="0" smtClean="0"/>
              <a:t>Look at the suggested queries for prefixes like:</a:t>
            </a:r>
          </a:p>
          <a:p>
            <a:pPr lvl="1"/>
            <a:r>
              <a:rPr lang="en-US" sz="1800" dirty="0" err="1"/>
              <a:t>p</a:t>
            </a:r>
            <a:r>
              <a:rPr lang="en-US" sz="1800" dirty="0" err="1" smtClean="0"/>
              <a:t>hotoshop</a:t>
            </a:r>
            <a:r>
              <a:rPr lang="en-US" sz="1800" dirty="0" smtClean="0"/>
              <a:t> how to</a:t>
            </a:r>
          </a:p>
          <a:p>
            <a:pPr lvl="1"/>
            <a:r>
              <a:rPr lang="en-US" sz="1800" dirty="0" err="1"/>
              <a:t>p</a:t>
            </a:r>
            <a:r>
              <a:rPr lang="en-US" sz="1800" dirty="0" err="1" smtClean="0"/>
              <a:t>owerpoint</a:t>
            </a:r>
            <a:r>
              <a:rPr lang="en-US" sz="1800" dirty="0" smtClean="0"/>
              <a:t> how to</a:t>
            </a:r>
          </a:p>
          <a:p>
            <a:pPr lvl="1"/>
            <a:r>
              <a:rPr lang="en-US" sz="1800" dirty="0" err="1" smtClean="0"/>
              <a:t>iphone</a:t>
            </a:r>
            <a:r>
              <a:rPr lang="en-US" sz="1800" dirty="0" smtClean="0"/>
              <a:t> how to</a:t>
            </a:r>
          </a:p>
          <a:p>
            <a:pPr lvl="1"/>
            <a:r>
              <a:rPr lang="en-US" sz="1800" dirty="0" smtClean="0"/>
              <a:t>android how to</a:t>
            </a:r>
          </a:p>
          <a:p>
            <a:r>
              <a:rPr lang="en-US" sz="2000" dirty="0" smtClean="0"/>
              <a:t>What kinds of goals </a:t>
            </a:r>
            <a:r>
              <a:rPr lang="en-US" sz="2000" dirty="0"/>
              <a:t>d</a:t>
            </a:r>
            <a:r>
              <a:rPr lang="en-US" sz="2000" dirty="0" smtClean="0"/>
              <a:t>o you see?  </a:t>
            </a:r>
          </a:p>
          <a:p>
            <a:r>
              <a:rPr lang="en-US" sz="2000" dirty="0" smtClean="0"/>
              <a:t>What kinds of goals </a:t>
            </a:r>
            <a:r>
              <a:rPr lang="en-US" sz="2000" b="1" dirty="0" smtClean="0"/>
              <a:t>don’t</a:t>
            </a:r>
            <a:r>
              <a:rPr lang="en-US" sz="2000" dirty="0" smtClean="0"/>
              <a:t> appear?</a:t>
            </a:r>
          </a:p>
          <a:p>
            <a:r>
              <a:rPr lang="en-US" sz="2000" dirty="0" smtClean="0"/>
              <a:t>What does it say about the learnability of the UI for that task?</a:t>
            </a:r>
            <a:endParaRPr lang="en-US" sz="2000"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11</a:t>
            </a:fld>
            <a:endParaRPr lang="en-US"/>
          </a:p>
        </p:txBody>
      </p:sp>
      <p:pic>
        <p:nvPicPr>
          <p:cNvPr id="7" name="Picture 6"/>
          <p:cNvPicPr>
            <a:picLocks noChangeAspect="1"/>
          </p:cNvPicPr>
          <p:nvPr/>
        </p:nvPicPr>
        <p:blipFill>
          <a:blip r:embed="rId3"/>
          <a:stretch>
            <a:fillRect/>
          </a:stretch>
        </p:blipFill>
        <p:spPr>
          <a:xfrm>
            <a:off x="1676400" y="4343400"/>
            <a:ext cx="5562600" cy="1714500"/>
          </a:xfrm>
          <a:prstGeom prst="rect">
            <a:avLst/>
          </a:prstGeom>
        </p:spPr>
      </p:pic>
    </p:spTree>
    <p:extLst>
      <p:ext uri="{BB962C8B-B14F-4D97-AF65-F5344CB8AC3E}">
        <p14:creationId xmlns:p14="http://schemas.microsoft.com/office/powerpoint/2010/main" val="2765004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by Watching</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12</a:t>
            </a:fld>
            <a:endParaRPr lang="en-US"/>
          </a:p>
        </p:txBody>
      </p:sp>
      <p:pic>
        <p:nvPicPr>
          <p:cNvPr id="7" name="Picture 6"/>
          <p:cNvPicPr>
            <a:picLocks noChangeAspect="1"/>
          </p:cNvPicPr>
          <p:nvPr/>
        </p:nvPicPr>
        <p:blipFill>
          <a:blip r:embed="rId3"/>
          <a:stretch>
            <a:fillRect/>
          </a:stretch>
        </p:blipFill>
        <p:spPr>
          <a:xfrm>
            <a:off x="5029200" y="3962400"/>
            <a:ext cx="3733800" cy="1011238"/>
          </a:xfrm>
          <a:prstGeom prst="rect">
            <a:avLst/>
          </a:prstGeom>
        </p:spPr>
      </p:pic>
      <p:sp>
        <p:nvSpPr>
          <p:cNvPr id="8" name="TextBox 7"/>
          <p:cNvSpPr txBox="1"/>
          <p:nvPr/>
        </p:nvSpPr>
        <p:spPr>
          <a:xfrm>
            <a:off x="5257800" y="5029200"/>
            <a:ext cx="3235631" cy="400110"/>
          </a:xfrm>
          <a:prstGeom prst="rect">
            <a:avLst/>
          </a:prstGeom>
          <a:noFill/>
        </p:spPr>
        <p:txBody>
          <a:bodyPr wrap="none" rtlCol="0">
            <a:spAutoFit/>
          </a:bodyPr>
          <a:lstStyle/>
          <a:p>
            <a:r>
              <a:rPr lang="en-US" dirty="0" smtClean="0"/>
              <a:t>How did you learn Alt-Tab?</a:t>
            </a:r>
            <a:endParaRPr lang="en-US" dirty="0"/>
          </a:p>
        </p:txBody>
      </p:sp>
      <p:pic>
        <p:nvPicPr>
          <p:cNvPr id="10" name="Picture 9"/>
          <p:cNvPicPr>
            <a:picLocks noChangeAspect="1"/>
          </p:cNvPicPr>
          <p:nvPr/>
        </p:nvPicPr>
        <p:blipFill>
          <a:blip r:embed="rId4"/>
          <a:stretch>
            <a:fillRect/>
          </a:stretch>
        </p:blipFill>
        <p:spPr>
          <a:xfrm>
            <a:off x="5334000" y="1295400"/>
            <a:ext cx="2844800" cy="2133600"/>
          </a:xfrm>
          <a:prstGeom prst="rect">
            <a:avLst/>
          </a:prstGeom>
        </p:spPr>
      </p:pic>
      <p:pic>
        <p:nvPicPr>
          <p:cNvPr id="11" name="Picture 10"/>
          <p:cNvPicPr>
            <a:picLocks noChangeAspect="1"/>
          </p:cNvPicPr>
          <p:nvPr/>
        </p:nvPicPr>
        <p:blipFill>
          <a:blip r:embed="rId5"/>
          <a:stretch>
            <a:fillRect/>
          </a:stretch>
        </p:blipFill>
        <p:spPr>
          <a:xfrm>
            <a:off x="685800" y="1295400"/>
            <a:ext cx="3662171" cy="2057400"/>
          </a:xfrm>
          <a:prstGeom prst="rect">
            <a:avLst/>
          </a:prstGeom>
        </p:spPr>
      </p:pic>
      <p:pic>
        <p:nvPicPr>
          <p:cNvPr id="12" name="Picture 11"/>
          <p:cNvPicPr>
            <a:picLocks noChangeAspect="1"/>
          </p:cNvPicPr>
          <p:nvPr/>
        </p:nvPicPr>
        <p:blipFill>
          <a:blip r:embed="rId6"/>
          <a:stretch>
            <a:fillRect/>
          </a:stretch>
        </p:blipFill>
        <p:spPr>
          <a:xfrm>
            <a:off x="685800" y="3962400"/>
            <a:ext cx="3650647" cy="1600200"/>
          </a:xfrm>
          <a:prstGeom prst="rect">
            <a:avLst/>
          </a:prstGeom>
        </p:spPr>
      </p:pic>
    </p:spTree>
    <p:extLst>
      <p:ext uri="{BB962C8B-B14F-4D97-AF65-F5344CB8AC3E}">
        <p14:creationId xmlns:p14="http://schemas.microsoft.com/office/powerpoint/2010/main" val="28236188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Picoquiz</a:t>
            </a:r>
            <a:endParaRPr lang="en-US" dirty="0"/>
          </a:p>
        </p:txBody>
      </p:sp>
      <p:sp>
        <p:nvSpPr>
          <p:cNvPr id="6" name="Content Placeholder 5"/>
          <p:cNvSpPr>
            <a:spLocks noGrp="1"/>
          </p:cNvSpPr>
          <p:nvPr>
            <p:ph idx="1"/>
          </p:nvPr>
        </p:nvSpPr>
        <p:spPr>
          <a:xfrm>
            <a:off x="685800" y="990600"/>
            <a:ext cx="7772400" cy="5105400"/>
          </a:xfrm>
        </p:spPr>
        <p:txBody>
          <a:bodyPr/>
          <a:lstStyle/>
          <a:p>
            <a:pPr marL="0" indent="0">
              <a:buNone/>
            </a:pPr>
            <a:r>
              <a:rPr lang="en-US" dirty="0" smtClean="0"/>
              <a:t>Consider the new Google Glass UI.  (Search the web if you haven’t heard of it.)  Which of the following learning approaches should its designers focus on?  (</a:t>
            </a:r>
            <a:r>
              <a:rPr lang="en-US" b="1" dirty="0" smtClean="0"/>
              <a:t>choose one</a:t>
            </a:r>
            <a:r>
              <a:rPr lang="en-US" dirty="0" smtClean="0"/>
              <a:t>)</a:t>
            </a:r>
          </a:p>
          <a:p>
            <a:pPr marL="914400" lvl="1" indent="-457200">
              <a:buFont typeface="+mj-lt"/>
              <a:buAutoNum type="alphaUcPeriod"/>
            </a:pPr>
            <a:r>
              <a:rPr lang="en-US" dirty="0" smtClean="0"/>
              <a:t>learning by reading a manual</a:t>
            </a:r>
          </a:p>
          <a:p>
            <a:pPr marL="914400" lvl="1" indent="-457200">
              <a:buFont typeface="+mj-lt"/>
              <a:buAutoNum type="alphaUcPeriod"/>
            </a:pPr>
            <a:r>
              <a:rPr lang="en-US" dirty="0" smtClean="0"/>
              <a:t>learning by taking a class</a:t>
            </a:r>
          </a:p>
          <a:p>
            <a:pPr marL="914400" lvl="1" indent="-457200">
              <a:buFont typeface="+mj-lt"/>
              <a:buAutoNum type="alphaUcPeriod"/>
            </a:pPr>
            <a:r>
              <a:rPr lang="en-US" dirty="0" smtClean="0"/>
              <a:t>learning by doing</a:t>
            </a:r>
          </a:p>
          <a:p>
            <a:pPr marL="914400" lvl="1" indent="-457200">
              <a:buFont typeface="+mj-lt"/>
              <a:buAutoNum type="alphaUcPeriod"/>
            </a:pPr>
            <a:r>
              <a:rPr lang="en-US" dirty="0" smtClean="0"/>
              <a:t>learning by watching</a:t>
            </a:r>
            <a:endParaRPr lang="en-US" dirty="0"/>
          </a:p>
        </p:txBody>
      </p:sp>
      <p:sp>
        <p:nvSpPr>
          <p:cNvPr id="3" name="Date Placeholder 2"/>
          <p:cNvSpPr>
            <a:spLocks noGrp="1"/>
          </p:cNvSpPr>
          <p:nvPr>
            <p:ph type="dt" sz="half" idx="10"/>
          </p:nvPr>
        </p:nvSpPr>
        <p:spPr/>
        <p:txBody>
          <a:bodyPr/>
          <a:lstStyle/>
          <a:p>
            <a:pPr>
              <a:defRPr/>
            </a:pPr>
            <a:r>
              <a:rPr lang="en-US" smtClean="0"/>
              <a:t>Spring 2013</a:t>
            </a:r>
            <a:endParaRPr lang="en-US"/>
          </a:p>
        </p:txBody>
      </p:sp>
      <p:sp>
        <p:nvSpPr>
          <p:cNvPr id="4" name="Footer Placeholder 3"/>
          <p:cNvSpPr>
            <a:spLocks noGrp="1"/>
          </p:cNvSpPr>
          <p:nvPr>
            <p:ph type="ftr" sz="quarter" idx="11"/>
          </p:nvPr>
        </p:nvSpPr>
        <p:spPr/>
        <p:txBody>
          <a:bodyPr/>
          <a:lstStyle/>
          <a:p>
            <a:pPr>
              <a:defRPr/>
            </a:pPr>
            <a:r>
              <a:rPr lang="en-US" smtClean="0"/>
              <a:t>6.813/6.831 User Interface Design and Implementation</a:t>
            </a:r>
            <a:endParaRPr lang="en-US"/>
          </a:p>
        </p:txBody>
      </p:sp>
      <p:sp>
        <p:nvSpPr>
          <p:cNvPr id="5" name="Slide Number Placeholder 4"/>
          <p:cNvSpPr>
            <a:spLocks noGrp="1"/>
          </p:cNvSpPr>
          <p:nvPr>
            <p:ph type="sldNum" sz="quarter" idx="12"/>
          </p:nvPr>
        </p:nvSpPr>
        <p:spPr/>
        <p:txBody>
          <a:bodyPr/>
          <a:lstStyle/>
          <a:p>
            <a:fld id="{0865F683-D6B1-41F4-BD57-49C8073962A3}" type="slidenum">
              <a:rPr lang="en-US" smtClean="0"/>
              <a:pPr/>
              <a:t>13</a:t>
            </a:fld>
            <a:endParaRPr lang="en-US"/>
          </a:p>
        </p:txBody>
      </p:sp>
    </p:spTree>
    <p:extLst>
      <p:ext uri="{BB962C8B-B14F-4D97-AF65-F5344CB8AC3E}">
        <p14:creationId xmlns:p14="http://schemas.microsoft.com/office/powerpoint/2010/main" val="95956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Interaction Styles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14</a:t>
            </a:fld>
            <a:endParaRPr lang="en-US"/>
          </a:p>
        </p:txBody>
      </p:sp>
    </p:spTree>
    <p:extLst>
      <p:ext uri="{BB962C8B-B14F-4D97-AF65-F5344CB8AC3E}">
        <p14:creationId xmlns:p14="http://schemas.microsoft.com/office/powerpoint/2010/main" val="160953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vs. Recall</a:t>
            </a:r>
            <a:endParaRPr lang="en-US" dirty="0"/>
          </a:p>
        </p:txBody>
      </p:sp>
      <p:sp>
        <p:nvSpPr>
          <p:cNvPr id="3" name="Content Placeholder 2"/>
          <p:cNvSpPr>
            <a:spLocks noGrp="1"/>
          </p:cNvSpPr>
          <p:nvPr>
            <p:ph idx="1"/>
          </p:nvPr>
        </p:nvSpPr>
        <p:spPr/>
        <p:txBody>
          <a:bodyPr/>
          <a:lstStyle/>
          <a:p>
            <a:r>
              <a:rPr lang="en-US" b="1" dirty="0" smtClean="0"/>
              <a:t>Recognition</a:t>
            </a:r>
            <a:r>
              <a:rPr lang="en-US" dirty="0" smtClean="0"/>
              <a:t>: remembering with the help of a visible cue</a:t>
            </a:r>
          </a:p>
          <a:p>
            <a:pPr lvl="1"/>
            <a:r>
              <a:rPr lang="en-US" dirty="0" smtClean="0"/>
              <a:t>aka “Knowledge in the world”</a:t>
            </a:r>
          </a:p>
          <a:p>
            <a:r>
              <a:rPr lang="en-US" b="1" dirty="0" smtClean="0"/>
              <a:t>Recall</a:t>
            </a:r>
            <a:r>
              <a:rPr lang="en-US" dirty="0" smtClean="0"/>
              <a:t>: remembering with no help</a:t>
            </a:r>
          </a:p>
          <a:p>
            <a:pPr lvl="1"/>
            <a:r>
              <a:rPr lang="en-US" dirty="0" smtClean="0"/>
              <a:t>aka “Knowledge in the head”</a:t>
            </a:r>
          </a:p>
          <a:p>
            <a:pPr lvl="1"/>
            <a:endParaRPr lang="en-US" dirty="0" smtClean="0"/>
          </a:p>
          <a:p>
            <a:r>
              <a:rPr lang="en-US" dirty="0" smtClean="0"/>
              <a:t>Recognition is much easier!</a:t>
            </a:r>
          </a:p>
          <a:p>
            <a:pPr marL="0" indent="0">
              <a:buNone/>
            </a:pP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pPr>
              <a:defRPr/>
            </a:pPr>
            <a:fld id="{0A215217-D9D7-441C-9C47-901770CFFB19}" type="slidenum">
              <a:rPr lang="en-US" smtClean="0"/>
              <a:pPr>
                <a:defRPr/>
              </a:pPr>
              <a:t>15</a:t>
            </a:fld>
            <a:endParaRPr lang="en-US"/>
          </a:p>
        </p:txBody>
      </p:sp>
    </p:spTree>
    <p:extLst>
      <p:ext uri="{BB962C8B-B14F-4D97-AF65-F5344CB8AC3E}">
        <p14:creationId xmlns:p14="http://schemas.microsoft.com/office/powerpoint/2010/main" val="27941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Interaction Style #1: Command Language </a:t>
            </a:r>
          </a:p>
        </p:txBody>
      </p:sp>
      <p:sp>
        <p:nvSpPr>
          <p:cNvPr id="12291" name="Rectangle 3"/>
          <p:cNvSpPr>
            <a:spLocks noGrp="1" noChangeArrowheads="1"/>
          </p:cNvSpPr>
          <p:nvPr>
            <p:ph type="body" idx="1"/>
          </p:nvPr>
        </p:nvSpPr>
        <p:spPr/>
        <p:txBody>
          <a:bodyPr/>
          <a:lstStyle/>
          <a:p>
            <a:r>
              <a:rPr lang="en-US" sz="2400" dirty="0" smtClean="0"/>
              <a:t>User types in commands in an artificial language</a:t>
            </a:r>
          </a:p>
          <a:p>
            <a:pPr lvl="1"/>
            <a:r>
              <a:rPr lang="en-US" sz="2000" dirty="0" smtClean="0"/>
              <a:t>all knowledge in the head; low learnability</a:t>
            </a:r>
          </a:p>
        </p:txBody>
      </p:sp>
      <p:sp>
        <p:nvSpPr>
          <p:cNvPr id="12292" name="Date Placeholder 3"/>
          <p:cNvSpPr>
            <a:spLocks noGrp="1"/>
          </p:cNvSpPr>
          <p:nvPr>
            <p:ph type="dt" sz="quarter" idx="10"/>
          </p:nvPr>
        </p:nvSpPr>
        <p:spPr>
          <a:noFill/>
        </p:spPr>
        <p:txBody>
          <a:bodyPr/>
          <a:lstStyle/>
          <a:p>
            <a:r>
              <a:rPr lang="en-US" smtClean="0"/>
              <a:t>Spring 2013</a:t>
            </a:r>
          </a:p>
        </p:txBody>
      </p:sp>
      <p:sp>
        <p:nvSpPr>
          <p:cNvPr id="12293" name="Footer Placeholder 4"/>
          <p:cNvSpPr>
            <a:spLocks noGrp="1"/>
          </p:cNvSpPr>
          <p:nvPr>
            <p:ph type="ftr" sz="quarter" idx="11"/>
          </p:nvPr>
        </p:nvSpPr>
        <p:spPr>
          <a:noFill/>
        </p:spPr>
        <p:txBody>
          <a:bodyPr/>
          <a:lstStyle/>
          <a:p>
            <a:r>
              <a:rPr lang="en-US" smtClean="0"/>
              <a:t>6.813/6.831 User Interface Design and Implementation</a:t>
            </a:r>
          </a:p>
        </p:txBody>
      </p:sp>
      <p:sp>
        <p:nvSpPr>
          <p:cNvPr id="12294" name="Slide Number Placeholder 5"/>
          <p:cNvSpPr>
            <a:spLocks noGrp="1"/>
          </p:cNvSpPr>
          <p:nvPr>
            <p:ph type="sldNum" sz="quarter" idx="12"/>
          </p:nvPr>
        </p:nvSpPr>
        <p:spPr>
          <a:noFill/>
        </p:spPr>
        <p:txBody>
          <a:bodyPr/>
          <a:lstStyle/>
          <a:p>
            <a:fld id="{CE95CC1C-52BE-40B0-A8C5-027AF9F35DE4}" type="slidenum">
              <a:rPr lang="en-US" smtClean="0"/>
              <a:pPr/>
              <a:t>16</a:t>
            </a:fld>
            <a:endParaRPr lang="en-US" smtClean="0"/>
          </a:p>
        </p:txBody>
      </p:sp>
      <p:sp>
        <p:nvSpPr>
          <p:cNvPr id="12295" name="Rectangle 6"/>
          <p:cNvSpPr>
            <a:spLocks noChangeArrowheads="1"/>
          </p:cNvSpPr>
          <p:nvPr/>
        </p:nvSpPr>
        <p:spPr bwMode="auto">
          <a:xfrm>
            <a:off x="1428750" y="2590800"/>
            <a:ext cx="2762250" cy="523875"/>
          </a:xfrm>
          <a:prstGeom prst="rect">
            <a:avLst/>
          </a:prstGeom>
          <a:noFill/>
          <a:ln w="9525">
            <a:noFill/>
            <a:miter lim="800000"/>
            <a:headEnd/>
            <a:tailEnd/>
          </a:ln>
        </p:spPr>
        <p:txBody>
          <a:bodyPr wrap="none">
            <a:spAutoFit/>
          </a:bodyPr>
          <a:lstStyle/>
          <a:p>
            <a:r>
              <a:rPr lang="en-US" sz="2800" b="1">
                <a:latin typeface="Courier New" pitchFamily="49" charset="0"/>
                <a:cs typeface="Courier New" pitchFamily="49" charset="0"/>
              </a:rPr>
              <a:t>ls -l *.java</a:t>
            </a:r>
          </a:p>
        </p:txBody>
      </p:sp>
      <p:sp>
        <p:nvSpPr>
          <p:cNvPr id="12296" name="Rectangle 7"/>
          <p:cNvSpPr>
            <a:spLocks noChangeArrowheads="1"/>
          </p:cNvSpPr>
          <p:nvPr/>
        </p:nvSpPr>
        <p:spPr bwMode="auto">
          <a:xfrm>
            <a:off x="3962400" y="3505200"/>
            <a:ext cx="4265613" cy="523875"/>
          </a:xfrm>
          <a:prstGeom prst="rect">
            <a:avLst/>
          </a:prstGeom>
          <a:noFill/>
          <a:ln w="9525">
            <a:noFill/>
            <a:miter lim="800000"/>
            <a:headEnd/>
            <a:tailEnd/>
          </a:ln>
        </p:spPr>
        <p:txBody>
          <a:bodyPr wrap="none">
            <a:spAutoFit/>
          </a:bodyPr>
          <a:lstStyle/>
          <a:p>
            <a:r>
              <a:rPr lang="en-US" sz="2800" b="1">
                <a:latin typeface="Courier New" pitchFamily="49" charset="0"/>
                <a:cs typeface="Courier New" pitchFamily="49" charset="0"/>
              </a:rPr>
              <a:t>+6.831 site:mit.edu</a:t>
            </a:r>
          </a:p>
        </p:txBody>
      </p:sp>
      <p:sp>
        <p:nvSpPr>
          <p:cNvPr id="12297" name="Rectangle 8"/>
          <p:cNvSpPr>
            <a:spLocks noChangeArrowheads="1"/>
          </p:cNvSpPr>
          <p:nvPr/>
        </p:nvSpPr>
        <p:spPr bwMode="auto">
          <a:xfrm>
            <a:off x="2038350" y="3048000"/>
            <a:ext cx="1370013" cy="400050"/>
          </a:xfrm>
          <a:prstGeom prst="rect">
            <a:avLst/>
          </a:prstGeom>
          <a:noFill/>
          <a:ln w="9525">
            <a:noFill/>
            <a:miter lim="800000"/>
            <a:headEnd/>
            <a:tailEnd/>
          </a:ln>
        </p:spPr>
        <p:txBody>
          <a:bodyPr wrap="none">
            <a:spAutoFit/>
          </a:bodyPr>
          <a:lstStyle/>
          <a:p>
            <a:r>
              <a:rPr lang="en-US"/>
              <a:t>Unix shell </a:t>
            </a:r>
          </a:p>
        </p:txBody>
      </p:sp>
      <p:sp>
        <p:nvSpPr>
          <p:cNvPr id="12298" name="Rectangle 9"/>
          <p:cNvSpPr>
            <a:spLocks noChangeArrowheads="1"/>
          </p:cNvSpPr>
          <p:nvPr/>
        </p:nvSpPr>
        <p:spPr bwMode="auto">
          <a:xfrm>
            <a:off x="4732338" y="3962400"/>
            <a:ext cx="2506662" cy="400050"/>
          </a:xfrm>
          <a:prstGeom prst="rect">
            <a:avLst/>
          </a:prstGeom>
          <a:noFill/>
          <a:ln w="9525">
            <a:noFill/>
            <a:miter lim="800000"/>
            <a:headEnd/>
            <a:tailEnd/>
          </a:ln>
        </p:spPr>
        <p:txBody>
          <a:bodyPr wrap="none">
            <a:spAutoFit/>
          </a:bodyPr>
          <a:lstStyle/>
          <a:p>
            <a:r>
              <a:rPr lang="en-US"/>
              <a:t>search engine query</a:t>
            </a:r>
          </a:p>
        </p:txBody>
      </p:sp>
      <p:sp>
        <p:nvSpPr>
          <p:cNvPr id="12299" name="Rectangle 10"/>
          <p:cNvSpPr>
            <a:spLocks noChangeArrowheads="1"/>
          </p:cNvSpPr>
          <p:nvPr/>
        </p:nvSpPr>
        <p:spPr bwMode="auto">
          <a:xfrm>
            <a:off x="4025900" y="5238750"/>
            <a:ext cx="698500" cy="400050"/>
          </a:xfrm>
          <a:prstGeom prst="rect">
            <a:avLst/>
          </a:prstGeom>
          <a:noFill/>
          <a:ln w="9525">
            <a:noFill/>
            <a:miter lim="800000"/>
            <a:headEnd/>
            <a:tailEnd/>
          </a:ln>
        </p:spPr>
        <p:txBody>
          <a:bodyPr wrap="none">
            <a:spAutoFit/>
          </a:bodyPr>
          <a:lstStyle/>
          <a:p>
            <a:r>
              <a:rPr lang="en-US"/>
              <a:t>URL</a:t>
            </a:r>
          </a:p>
        </p:txBody>
      </p:sp>
      <p:sp>
        <p:nvSpPr>
          <p:cNvPr id="12300" name="Rectangle 11"/>
          <p:cNvSpPr>
            <a:spLocks noChangeArrowheads="1"/>
          </p:cNvSpPr>
          <p:nvPr/>
        </p:nvSpPr>
        <p:spPr bwMode="auto">
          <a:xfrm>
            <a:off x="1295400" y="4857750"/>
            <a:ext cx="6629400" cy="523875"/>
          </a:xfrm>
          <a:prstGeom prst="rect">
            <a:avLst/>
          </a:prstGeom>
          <a:noFill/>
          <a:ln w="9525">
            <a:noFill/>
            <a:miter lim="800000"/>
            <a:headEnd/>
            <a:tailEnd/>
          </a:ln>
        </p:spPr>
        <p:txBody>
          <a:bodyPr wrap="none">
            <a:spAutoFit/>
          </a:bodyPr>
          <a:lstStyle/>
          <a:p>
            <a:r>
              <a:rPr lang="en-US" sz="2800" b="1">
                <a:latin typeface="Courier New" pitchFamily="49" charset="0"/>
                <a:cs typeface="Courier New" pitchFamily="49" charset="0"/>
              </a:rPr>
              <a:t>http://www.mit.edu/admissions/</a:t>
            </a:r>
          </a:p>
        </p:txBody>
      </p:sp>
    </p:spTree>
    <p:extLst>
      <p:ext uri="{BB962C8B-B14F-4D97-AF65-F5344CB8AC3E}">
        <p14:creationId xmlns:p14="http://schemas.microsoft.com/office/powerpoint/2010/main" val="23651171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Interaction Style #2: Menus and Forms</a:t>
            </a:r>
          </a:p>
        </p:txBody>
      </p:sp>
      <p:sp>
        <p:nvSpPr>
          <p:cNvPr id="13315" name="Rectangle 3"/>
          <p:cNvSpPr>
            <a:spLocks noGrp="1" noChangeArrowheads="1"/>
          </p:cNvSpPr>
          <p:nvPr>
            <p:ph type="body" idx="1"/>
          </p:nvPr>
        </p:nvSpPr>
        <p:spPr>
          <a:xfrm>
            <a:off x="685800" y="990600"/>
            <a:ext cx="7772400" cy="5105400"/>
          </a:xfrm>
        </p:spPr>
        <p:txBody>
          <a:bodyPr/>
          <a:lstStyle/>
          <a:p>
            <a:r>
              <a:rPr lang="en-US" sz="2000" dirty="0" smtClean="0"/>
              <a:t>User is prompted to choose from menus and fill in forms</a:t>
            </a:r>
          </a:p>
          <a:p>
            <a:pPr lvl="1"/>
            <a:r>
              <a:rPr lang="en-US" sz="2000" dirty="0" smtClean="0"/>
              <a:t>all knowledge in the world: far more learnable</a:t>
            </a:r>
          </a:p>
        </p:txBody>
      </p:sp>
      <p:sp>
        <p:nvSpPr>
          <p:cNvPr id="13316" name="Date Placeholder 3"/>
          <p:cNvSpPr>
            <a:spLocks noGrp="1"/>
          </p:cNvSpPr>
          <p:nvPr>
            <p:ph type="dt" sz="quarter" idx="10"/>
          </p:nvPr>
        </p:nvSpPr>
        <p:spPr>
          <a:noFill/>
        </p:spPr>
        <p:txBody>
          <a:bodyPr/>
          <a:lstStyle/>
          <a:p>
            <a:r>
              <a:rPr lang="en-US" smtClean="0"/>
              <a:t>Spring 2013</a:t>
            </a:r>
          </a:p>
        </p:txBody>
      </p:sp>
      <p:sp>
        <p:nvSpPr>
          <p:cNvPr id="13317" name="Footer Placeholder 4"/>
          <p:cNvSpPr>
            <a:spLocks noGrp="1"/>
          </p:cNvSpPr>
          <p:nvPr>
            <p:ph type="ftr" sz="quarter" idx="11"/>
          </p:nvPr>
        </p:nvSpPr>
        <p:spPr>
          <a:noFill/>
        </p:spPr>
        <p:txBody>
          <a:bodyPr/>
          <a:lstStyle/>
          <a:p>
            <a:r>
              <a:rPr lang="en-US" smtClean="0"/>
              <a:t>6.813/6.831 User Interface Design and Implementation</a:t>
            </a:r>
          </a:p>
        </p:txBody>
      </p:sp>
      <p:sp>
        <p:nvSpPr>
          <p:cNvPr id="13318" name="Slide Number Placeholder 5"/>
          <p:cNvSpPr>
            <a:spLocks noGrp="1"/>
          </p:cNvSpPr>
          <p:nvPr>
            <p:ph type="sldNum" sz="quarter" idx="12"/>
          </p:nvPr>
        </p:nvSpPr>
        <p:spPr>
          <a:noFill/>
        </p:spPr>
        <p:txBody>
          <a:bodyPr/>
          <a:lstStyle/>
          <a:p>
            <a:fld id="{22577858-902C-4DD9-B719-9061750EBAEE}" type="slidenum">
              <a:rPr lang="en-US" smtClean="0"/>
              <a:pPr/>
              <a:t>17</a:t>
            </a:fld>
            <a:endParaRPr lang="en-US" smtClean="0"/>
          </a:p>
        </p:txBody>
      </p:sp>
      <p:pic>
        <p:nvPicPr>
          <p:cNvPr id="13319" name="Picture 8"/>
          <p:cNvPicPr>
            <a:picLocks noChangeAspect="1" noChangeArrowheads="1"/>
          </p:cNvPicPr>
          <p:nvPr/>
        </p:nvPicPr>
        <p:blipFill>
          <a:blip r:embed="rId3" cstate="print"/>
          <a:srcRect/>
          <a:stretch>
            <a:fillRect/>
          </a:stretch>
        </p:blipFill>
        <p:spPr bwMode="auto">
          <a:xfrm>
            <a:off x="4857750" y="2414587"/>
            <a:ext cx="2990850" cy="2039938"/>
          </a:xfrm>
          <a:prstGeom prst="rect">
            <a:avLst/>
          </a:prstGeom>
          <a:noFill/>
          <a:ln w="25400" algn="ctr">
            <a:noFill/>
            <a:miter lim="800000"/>
            <a:headEnd/>
            <a:tailEnd type="none" w="lg" len="lg"/>
          </a:ln>
        </p:spPr>
      </p:pic>
      <p:pic>
        <p:nvPicPr>
          <p:cNvPr id="13320" name="Picture 7"/>
          <p:cNvPicPr>
            <a:picLocks noChangeAspect="1" noChangeArrowheads="1"/>
          </p:cNvPicPr>
          <p:nvPr/>
        </p:nvPicPr>
        <p:blipFill>
          <a:blip r:embed="rId4" cstate="print"/>
          <a:srcRect/>
          <a:stretch>
            <a:fillRect/>
          </a:stretch>
        </p:blipFill>
        <p:spPr bwMode="auto">
          <a:xfrm>
            <a:off x="6781800" y="3862387"/>
            <a:ext cx="1927225" cy="2309813"/>
          </a:xfrm>
          <a:prstGeom prst="rect">
            <a:avLst/>
          </a:prstGeom>
          <a:noFill/>
          <a:ln w="25400" algn="ctr">
            <a:noFill/>
            <a:miter lim="800000"/>
            <a:headEnd/>
            <a:tailEnd type="none" w="lg" len="lg"/>
          </a:ln>
        </p:spPr>
      </p:pic>
      <p:pic>
        <p:nvPicPr>
          <p:cNvPr id="13321" name="Picture 10"/>
          <p:cNvPicPr>
            <a:picLocks noChangeAspect="1" noChangeArrowheads="1"/>
          </p:cNvPicPr>
          <p:nvPr/>
        </p:nvPicPr>
        <p:blipFill>
          <a:blip r:embed="rId5" cstate="print"/>
          <a:srcRect l="24219" t="19492" r="24219" b="4802"/>
          <a:stretch>
            <a:fillRect/>
          </a:stretch>
        </p:blipFill>
        <p:spPr bwMode="auto">
          <a:xfrm>
            <a:off x="685800" y="2871787"/>
            <a:ext cx="2819400" cy="2862263"/>
          </a:xfrm>
          <a:prstGeom prst="rect">
            <a:avLst/>
          </a:prstGeom>
          <a:noFill/>
          <a:ln w="25400" algn="ctr">
            <a:noFill/>
            <a:miter lim="800000"/>
            <a:headEnd/>
            <a:tailEnd type="none" w="lg" len="lg"/>
          </a:ln>
        </p:spPr>
      </p:pic>
      <p:pic>
        <p:nvPicPr>
          <p:cNvPr id="13322" name="Picture 9"/>
          <p:cNvPicPr>
            <a:picLocks noChangeAspect="1" noChangeArrowheads="1"/>
          </p:cNvPicPr>
          <p:nvPr/>
        </p:nvPicPr>
        <p:blipFill>
          <a:blip r:embed="rId6" cstate="print"/>
          <a:srcRect/>
          <a:stretch>
            <a:fillRect/>
          </a:stretch>
        </p:blipFill>
        <p:spPr bwMode="auto">
          <a:xfrm>
            <a:off x="2819400" y="3671887"/>
            <a:ext cx="1828800" cy="2324100"/>
          </a:xfrm>
          <a:prstGeom prst="rect">
            <a:avLst/>
          </a:prstGeom>
          <a:noFill/>
          <a:ln w="25400" algn="ctr">
            <a:noFill/>
            <a:miter lim="800000"/>
            <a:headEnd/>
            <a:tailEnd type="none" w="lg" len="lg"/>
          </a:ln>
        </p:spPr>
      </p:pic>
    </p:spTree>
    <p:extLst>
      <p:ext uri="{BB962C8B-B14F-4D97-AF65-F5344CB8AC3E}">
        <p14:creationId xmlns:p14="http://schemas.microsoft.com/office/powerpoint/2010/main" val="37183392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Interaction Style #3: Direct Manipulation</a:t>
            </a:r>
          </a:p>
        </p:txBody>
      </p:sp>
      <p:sp>
        <p:nvSpPr>
          <p:cNvPr id="14339" name="Rectangle 3"/>
          <p:cNvSpPr>
            <a:spLocks noGrp="1" noChangeArrowheads="1"/>
          </p:cNvSpPr>
          <p:nvPr>
            <p:ph type="body" idx="1"/>
          </p:nvPr>
        </p:nvSpPr>
        <p:spPr/>
        <p:txBody>
          <a:bodyPr/>
          <a:lstStyle/>
          <a:p>
            <a:pPr>
              <a:lnSpc>
                <a:spcPct val="90000"/>
              </a:lnSpc>
            </a:pPr>
            <a:r>
              <a:rPr lang="en-US" sz="2400" dirty="0" smtClean="0"/>
              <a:t>User interacts with visual representation of data objects</a:t>
            </a:r>
          </a:p>
          <a:p>
            <a:pPr lvl="1">
              <a:lnSpc>
                <a:spcPct val="90000"/>
              </a:lnSpc>
            </a:pPr>
            <a:r>
              <a:rPr lang="en-US" sz="2000" dirty="0" smtClean="0"/>
              <a:t>Continuous visual representation</a:t>
            </a:r>
          </a:p>
          <a:p>
            <a:pPr lvl="1">
              <a:lnSpc>
                <a:spcPct val="90000"/>
              </a:lnSpc>
            </a:pPr>
            <a:r>
              <a:rPr lang="en-US" sz="2000" dirty="0" smtClean="0"/>
              <a:t>Physical actions or labeled button presses</a:t>
            </a:r>
          </a:p>
          <a:p>
            <a:pPr lvl="1">
              <a:lnSpc>
                <a:spcPct val="90000"/>
              </a:lnSpc>
            </a:pPr>
            <a:r>
              <a:rPr lang="en-US" sz="2000" dirty="0" smtClean="0"/>
              <a:t>Rapid, incremental, reversible, immediately visible effects</a:t>
            </a:r>
          </a:p>
          <a:p>
            <a:pPr>
              <a:lnSpc>
                <a:spcPct val="90000"/>
              </a:lnSpc>
            </a:pPr>
            <a:endParaRPr lang="en-US" sz="2400" dirty="0" smtClean="0"/>
          </a:p>
        </p:txBody>
      </p:sp>
      <p:sp>
        <p:nvSpPr>
          <p:cNvPr id="14340" name="Date Placeholder 3"/>
          <p:cNvSpPr>
            <a:spLocks noGrp="1"/>
          </p:cNvSpPr>
          <p:nvPr>
            <p:ph type="dt" sz="quarter" idx="10"/>
          </p:nvPr>
        </p:nvSpPr>
        <p:spPr>
          <a:noFill/>
        </p:spPr>
        <p:txBody>
          <a:bodyPr/>
          <a:lstStyle/>
          <a:p>
            <a:r>
              <a:rPr lang="en-US" smtClean="0"/>
              <a:t>Spring 2013</a:t>
            </a:r>
          </a:p>
        </p:txBody>
      </p:sp>
      <p:sp>
        <p:nvSpPr>
          <p:cNvPr id="14341" name="Footer Placeholder 4"/>
          <p:cNvSpPr>
            <a:spLocks noGrp="1"/>
          </p:cNvSpPr>
          <p:nvPr>
            <p:ph type="ftr" sz="quarter" idx="11"/>
          </p:nvPr>
        </p:nvSpPr>
        <p:spPr>
          <a:noFill/>
        </p:spPr>
        <p:txBody>
          <a:bodyPr/>
          <a:lstStyle/>
          <a:p>
            <a:r>
              <a:rPr lang="en-US" smtClean="0"/>
              <a:t>6.813/6.831 User Interface Design and Implementation</a:t>
            </a:r>
          </a:p>
        </p:txBody>
      </p:sp>
      <p:sp>
        <p:nvSpPr>
          <p:cNvPr id="14342" name="Slide Number Placeholder 5"/>
          <p:cNvSpPr>
            <a:spLocks noGrp="1"/>
          </p:cNvSpPr>
          <p:nvPr>
            <p:ph type="sldNum" sz="quarter" idx="12"/>
          </p:nvPr>
        </p:nvSpPr>
        <p:spPr>
          <a:noFill/>
        </p:spPr>
        <p:txBody>
          <a:bodyPr/>
          <a:lstStyle/>
          <a:p>
            <a:fld id="{7D7A8F00-D203-4B97-9A35-79339E38C74C}" type="slidenum">
              <a:rPr lang="en-US" smtClean="0"/>
              <a:pPr/>
              <a:t>18</a:t>
            </a:fld>
            <a:endParaRPr lang="en-US" smtClean="0"/>
          </a:p>
        </p:txBody>
      </p:sp>
      <p:pic>
        <p:nvPicPr>
          <p:cNvPr id="14343" name="Picture 7"/>
          <p:cNvPicPr>
            <a:picLocks noChangeAspect="1" noChangeArrowheads="1"/>
          </p:cNvPicPr>
          <p:nvPr/>
        </p:nvPicPr>
        <p:blipFill>
          <a:blip r:embed="rId3" cstate="print"/>
          <a:srcRect l="39928" t="33954" r="3957" b="6447"/>
          <a:stretch>
            <a:fillRect/>
          </a:stretch>
        </p:blipFill>
        <p:spPr bwMode="auto">
          <a:xfrm>
            <a:off x="990600" y="3429000"/>
            <a:ext cx="2971800" cy="1981200"/>
          </a:xfrm>
          <a:prstGeom prst="rect">
            <a:avLst/>
          </a:prstGeom>
          <a:noFill/>
          <a:ln w="25400" algn="ctr">
            <a:noFill/>
            <a:miter lim="800000"/>
            <a:headEnd/>
            <a:tailEnd type="none" w="lg" len="lg"/>
          </a:ln>
        </p:spPr>
      </p:pic>
      <p:pic>
        <p:nvPicPr>
          <p:cNvPr id="14344" name="Picture 7" descr="Picture1"/>
          <p:cNvPicPr>
            <a:picLocks noChangeAspect="1" noChangeArrowheads="1"/>
          </p:cNvPicPr>
          <p:nvPr/>
        </p:nvPicPr>
        <p:blipFill>
          <a:blip r:embed="rId4" cstate="print"/>
          <a:srcRect l="26666" t="75288" r="2667" b="16347"/>
          <a:stretch>
            <a:fillRect/>
          </a:stretch>
        </p:blipFill>
        <p:spPr bwMode="auto">
          <a:xfrm>
            <a:off x="4572000" y="3733800"/>
            <a:ext cx="4038600" cy="381000"/>
          </a:xfrm>
          <a:prstGeom prst="rect">
            <a:avLst/>
          </a:prstGeom>
          <a:noFill/>
          <a:ln w="9525">
            <a:noFill/>
            <a:miter lim="800000"/>
            <a:headEnd/>
            <a:tailEnd/>
          </a:ln>
        </p:spPr>
      </p:pic>
      <p:pic>
        <p:nvPicPr>
          <p:cNvPr id="14345" name="Picture 8"/>
          <p:cNvPicPr>
            <a:picLocks noChangeAspect="1" noChangeArrowheads="1"/>
          </p:cNvPicPr>
          <p:nvPr/>
        </p:nvPicPr>
        <p:blipFill>
          <a:blip r:embed="rId5" cstate="print"/>
          <a:srcRect l="40625" t="34181" r="49219" b="53391"/>
          <a:stretch>
            <a:fillRect/>
          </a:stretch>
        </p:blipFill>
        <p:spPr bwMode="auto">
          <a:xfrm>
            <a:off x="5486400" y="4495800"/>
            <a:ext cx="1676400" cy="1419225"/>
          </a:xfrm>
          <a:prstGeom prst="rect">
            <a:avLst/>
          </a:prstGeom>
          <a:noFill/>
          <a:ln w="25400" algn="ctr">
            <a:noFill/>
            <a:miter lim="800000"/>
            <a:headEnd/>
            <a:tailEnd type="none" w="lg" len="lg"/>
          </a:ln>
        </p:spPr>
      </p:pic>
      <p:sp>
        <p:nvSpPr>
          <p:cNvPr id="14346" name="TextBox 9"/>
          <p:cNvSpPr txBox="1">
            <a:spLocks noChangeArrowheads="1"/>
          </p:cNvSpPr>
          <p:nvPr/>
        </p:nvSpPr>
        <p:spPr bwMode="auto">
          <a:xfrm>
            <a:off x="838200" y="5410200"/>
            <a:ext cx="3133725" cy="400050"/>
          </a:xfrm>
          <a:prstGeom prst="rect">
            <a:avLst/>
          </a:prstGeom>
          <a:noFill/>
          <a:ln w="9525">
            <a:noFill/>
            <a:miter lim="800000"/>
            <a:headEnd/>
            <a:tailEnd/>
          </a:ln>
        </p:spPr>
        <p:txBody>
          <a:bodyPr wrap="none">
            <a:spAutoFit/>
          </a:bodyPr>
          <a:lstStyle/>
          <a:p>
            <a:r>
              <a:rPr lang="en-US" dirty="0"/>
              <a:t>Files &amp; folders on desktop</a:t>
            </a:r>
          </a:p>
        </p:txBody>
      </p:sp>
      <p:sp>
        <p:nvSpPr>
          <p:cNvPr id="14347" name="TextBox 10"/>
          <p:cNvSpPr txBox="1">
            <a:spLocks noChangeArrowheads="1"/>
          </p:cNvSpPr>
          <p:nvPr/>
        </p:nvSpPr>
        <p:spPr bwMode="auto">
          <a:xfrm>
            <a:off x="5715000" y="4114800"/>
            <a:ext cx="1196975" cy="400050"/>
          </a:xfrm>
          <a:prstGeom prst="rect">
            <a:avLst/>
          </a:prstGeom>
          <a:noFill/>
          <a:ln w="9525">
            <a:noFill/>
            <a:miter lim="800000"/>
            <a:headEnd/>
            <a:tailEnd/>
          </a:ln>
        </p:spPr>
        <p:txBody>
          <a:bodyPr wrap="none">
            <a:spAutoFit/>
          </a:bodyPr>
          <a:lstStyle/>
          <a:p>
            <a:r>
              <a:rPr lang="en-US"/>
              <a:t>Scrollbar</a:t>
            </a:r>
          </a:p>
        </p:txBody>
      </p:sp>
      <p:sp>
        <p:nvSpPr>
          <p:cNvPr id="14348" name="TextBox 11"/>
          <p:cNvSpPr txBox="1">
            <a:spLocks noChangeArrowheads="1"/>
          </p:cNvSpPr>
          <p:nvPr/>
        </p:nvSpPr>
        <p:spPr bwMode="auto">
          <a:xfrm>
            <a:off x="5181600" y="5638800"/>
            <a:ext cx="2211388" cy="400050"/>
          </a:xfrm>
          <a:prstGeom prst="rect">
            <a:avLst/>
          </a:prstGeom>
          <a:noFill/>
          <a:ln w="9525">
            <a:noFill/>
            <a:miter lim="800000"/>
            <a:headEnd/>
            <a:tailEnd/>
          </a:ln>
        </p:spPr>
        <p:txBody>
          <a:bodyPr wrap="none">
            <a:spAutoFit/>
          </a:bodyPr>
          <a:lstStyle/>
          <a:p>
            <a:r>
              <a:rPr lang="en-US"/>
              <a:t>Selection handles</a:t>
            </a:r>
          </a:p>
        </p:txBody>
      </p:sp>
    </p:spTree>
    <p:extLst>
      <p:ext uri="{BB962C8B-B14F-4D97-AF65-F5344CB8AC3E}">
        <p14:creationId xmlns:p14="http://schemas.microsoft.com/office/powerpoint/2010/main" val="327090437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Style #4: Speech Dialog</a:t>
            </a:r>
            <a:endParaRPr lang="en-US" dirty="0"/>
          </a:p>
        </p:txBody>
      </p:sp>
      <p:sp>
        <p:nvSpPr>
          <p:cNvPr id="3" name="Text Placeholder 2"/>
          <p:cNvSpPr>
            <a:spLocks noGrp="1"/>
          </p:cNvSpPr>
          <p:nvPr>
            <p:ph type="body" idx="1"/>
          </p:nvPr>
        </p:nvSpPr>
        <p:spPr>
          <a:xfrm>
            <a:off x="685800" y="1066800"/>
            <a:ext cx="7772400" cy="4724400"/>
          </a:xfrm>
        </p:spPr>
        <p:txBody>
          <a:bodyPr/>
          <a:lstStyle/>
          <a:p>
            <a:r>
              <a:rPr lang="en-US" dirty="0" smtClean="0"/>
              <a:t>User speaks in natural language, and system responds the same way</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19</a:t>
            </a:fld>
            <a:endParaRPr lang="en-US"/>
          </a:p>
        </p:txBody>
      </p:sp>
      <p:sp>
        <p:nvSpPr>
          <p:cNvPr id="9" name="Rounded Rectangular Callout 8"/>
          <p:cNvSpPr/>
          <p:nvPr/>
        </p:nvSpPr>
        <p:spPr bwMode="auto">
          <a:xfrm>
            <a:off x="3075032" y="2133600"/>
            <a:ext cx="2590800" cy="609600"/>
          </a:xfrm>
          <a:prstGeom prst="wedgeRoundRectCallout">
            <a:avLst>
              <a:gd name="adj1" fmla="val -69157"/>
              <a:gd name="adj2" fmla="val 22411"/>
              <a:gd name="adj3" fmla="val 16667"/>
            </a:avLst>
          </a:prstGeom>
          <a:solidFill>
            <a:schemeClr val="accent5">
              <a:lumMod val="40000"/>
              <a:lumOff val="60000"/>
            </a:schemeClr>
          </a:solidFill>
          <a:ln w="254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1" compatLnSpc="1">
            <a:prstTxWarp prst="textNoShape">
              <a:avLst/>
            </a:prstTxWarp>
            <a:normAutofit fontScale="85000" lnSpcReduction="20000"/>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I would like to fly from Boston to London.</a:t>
            </a:r>
          </a:p>
        </p:txBody>
      </p:sp>
      <p:sp>
        <p:nvSpPr>
          <p:cNvPr id="10" name="Rounded Rectangular Callout 9"/>
          <p:cNvSpPr/>
          <p:nvPr/>
        </p:nvSpPr>
        <p:spPr bwMode="auto">
          <a:xfrm>
            <a:off x="3075032" y="2819400"/>
            <a:ext cx="2590800" cy="838200"/>
          </a:xfrm>
          <a:prstGeom prst="wedgeRoundRectCallout">
            <a:avLst>
              <a:gd name="adj1" fmla="val 66452"/>
              <a:gd name="adj2" fmla="val 11436"/>
              <a:gd name="adj3" fmla="val 16667"/>
            </a:avLst>
          </a:prstGeom>
          <a:solidFill>
            <a:schemeClr val="bg1"/>
          </a:solidFill>
          <a:ln w="254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1" compatLnSpc="1">
            <a:prstTxWarp prst="textNoShape">
              <a:avLst/>
            </a:prstTxWarp>
            <a:normAutofit fontScale="85000" lnSpcReduction="20000"/>
          </a:bodyPr>
          <a:lstStyle/>
          <a:p>
            <a:r>
              <a:rPr lang="en-US" dirty="0"/>
              <a:t>Flights from Boston to London. What date will you be travelling?</a:t>
            </a:r>
          </a:p>
        </p:txBody>
      </p:sp>
      <p:sp>
        <p:nvSpPr>
          <p:cNvPr id="11" name="Rounded Rectangular Callout 10"/>
          <p:cNvSpPr/>
          <p:nvPr/>
        </p:nvSpPr>
        <p:spPr bwMode="auto">
          <a:xfrm>
            <a:off x="3075032" y="3733800"/>
            <a:ext cx="2590800" cy="609600"/>
          </a:xfrm>
          <a:prstGeom prst="wedgeRoundRectCallout">
            <a:avLst>
              <a:gd name="adj1" fmla="val -76946"/>
              <a:gd name="adj2" fmla="val 9210"/>
              <a:gd name="adj3" fmla="val 16667"/>
            </a:avLst>
          </a:prstGeom>
          <a:solidFill>
            <a:schemeClr val="accent5">
              <a:lumMod val="40000"/>
              <a:lumOff val="60000"/>
            </a:schemeClr>
          </a:solidFill>
          <a:ln w="254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1" compatLnSpc="1">
            <a:prstTxWarp prst="textNoShape">
              <a:avLst/>
            </a:prstTxWarp>
            <a:normAutofit fontScale="85000" lnSpcReduction="20000"/>
          </a:bodyPr>
          <a:lstStyle/>
          <a:p>
            <a:r>
              <a:rPr lang="en-US" dirty="0" smtClean="0"/>
              <a:t>Next Friday in the evening.</a:t>
            </a:r>
            <a:endParaRPr lang="en-US" dirty="0"/>
          </a:p>
        </p:txBody>
      </p:sp>
      <p:sp>
        <p:nvSpPr>
          <p:cNvPr id="12" name="Rounded Rectangular Callout 11"/>
          <p:cNvSpPr/>
          <p:nvPr/>
        </p:nvSpPr>
        <p:spPr bwMode="auto">
          <a:xfrm>
            <a:off x="3075032" y="4419600"/>
            <a:ext cx="2590800" cy="1447800"/>
          </a:xfrm>
          <a:prstGeom prst="wedgeRoundRectCallout">
            <a:avLst>
              <a:gd name="adj1" fmla="val 69659"/>
              <a:gd name="adj2" fmla="val -31198"/>
              <a:gd name="adj3" fmla="val 16667"/>
            </a:avLst>
          </a:prstGeom>
          <a:solidFill>
            <a:schemeClr val="bg1"/>
          </a:solidFill>
          <a:ln w="2540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1" compatLnSpc="1">
            <a:prstTxWarp prst="textNoShape">
              <a:avLst/>
            </a:prstTxWarp>
            <a:normAutofit fontScale="77500" lnSpcReduction="20000"/>
          </a:bodyPr>
          <a:lstStyle/>
          <a:p>
            <a:r>
              <a:rPr lang="en-US" dirty="0"/>
              <a:t>Okay. flights from Boston to London departing between 5:00 pm and midnight </a:t>
            </a:r>
            <a:r>
              <a:rPr lang="en-US" dirty="0" smtClean="0"/>
              <a:t>on </a:t>
            </a:r>
            <a:r>
              <a:rPr lang="en-US" dirty="0"/>
              <a:t>June 25. Can you provide a departure or arrival time?</a:t>
            </a:r>
          </a:p>
          <a:p>
            <a:endParaRPr lang="en-US" dirty="0"/>
          </a:p>
        </p:txBody>
      </p:sp>
      <p:sp>
        <p:nvSpPr>
          <p:cNvPr id="13" name="TextBox 12"/>
          <p:cNvSpPr txBox="1"/>
          <p:nvPr/>
        </p:nvSpPr>
        <p:spPr>
          <a:xfrm>
            <a:off x="1627232" y="2362200"/>
            <a:ext cx="736099" cy="400110"/>
          </a:xfrm>
          <a:prstGeom prst="rect">
            <a:avLst/>
          </a:prstGeom>
          <a:noFill/>
        </p:spPr>
        <p:txBody>
          <a:bodyPr wrap="none" rtlCol="0">
            <a:spAutoFit/>
          </a:bodyPr>
          <a:lstStyle/>
          <a:p>
            <a:r>
              <a:rPr lang="en-US" dirty="0" smtClean="0"/>
              <a:t>User</a:t>
            </a:r>
            <a:endParaRPr lang="en-US" dirty="0"/>
          </a:p>
        </p:txBody>
      </p:sp>
      <p:sp>
        <p:nvSpPr>
          <p:cNvPr id="14" name="TextBox 13"/>
          <p:cNvSpPr txBox="1"/>
          <p:nvPr/>
        </p:nvSpPr>
        <p:spPr>
          <a:xfrm>
            <a:off x="6199232" y="3124200"/>
            <a:ext cx="1039768" cy="400110"/>
          </a:xfrm>
          <a:prstGeom prst="rect">
            <a:avLst/>
          </a:prstGeom>
          <a:noFill/>
        </p:spPr>
        <p:txBody>
          <a:bodyPr wrap="none" rtlCol="0">
            <a:spAutoFit/>
          </a:bodyPr>
          <a:lstStyle/>
          <a:p>
            <a:r>
              <a:rPr lang="en-US" dirty="0" smtClean="0"/>
              <a:t>System</a:t>
            </a:r>
            <a:endParaRPr lang="en-US" dirty="0"/>
          </a:p>
        </p:txBody>
      </p:sp>
    </p:spTree>
    <p:extLst>
      <p:ext uri="{BB962C8B-B14F-4D97-AF65-F5344CB8AC3E}">
        <p14:creationId xmlns:p14="http://schemas.microsoft.com/office/powerpoint/2010/main" val="252234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t>UI Hall of Fame or Shame?</a:t>
            </a:r>
          </a:p>
        </p:txBody>
      </p:sp>
      <p:sp>
        <p:nvSpPr>
          <p:cNvPr id="5123" name="Text Placeholder 7"/>
          <p:cNvSpPr>
            <a:spLocks noGrp="1"/>
          </p:cNvSpPr>
          <p:nvPr>
            <p:ph type="body" idx="1"/>
          </p:nvPr>
        </p:nvSpPr>
        <p:spPr/>
        <p:txBody>
          <a:bodyPr/>
          <a:lstStyle/>
          <a:p>
            <a:endParaRPr lang="en-US" smtClean="0"/>
          </a:p>
        </p:txBody>
      </p:sp>
      <p:sp>
        <p:nvSpPr>
          <p:cNvPr id="5124" name="Date Placeholder 2"/>
          <p:cNvSpPr>
            <a:spLocks noGrp="1"/>
          </p:cNvSpPr>
          <p:nvPr>
            <p:ph type="dt" sz="quarter" idx="10"/>
          </p:nvPr>
        </p:nvSpPr>
        <p:spPr>
          <a:noFill/>
        </p:spPr>
        <p:txBody>
          <a:bodyPr/>
          <a:lstStyle/>
          <a:p>
            <a:r>
              <a:rPr lang="en-US" smtClean="0"/>
              <a:t>Spring 2013</a:t>
            </a:r>
          </a:p>
        </p:txBody>
      </p:sp>
      <p:sp>
        <p:nvSpPr>
          <p:cNvPr id="5125" name="Footer Placeholder 3"/>
          <p:cNvSpPr>
            <a:spLocks noGrp="1"/>
          </p:cNvSpPr>
          <p:nvPr>
            <p:ph type="ftr" sz="quarter" idx="11"/>
          </p:nvPr>
        </p:nvSpPr>
        <p:spPr>
          <a:noFill/>
        </p:spPr>
        <p:txBody>
          <a:bodyPr/>
          <a:lstStyle/>
          <a:p>
            <a:r>
              <a:rPr lang="en-US" smtClean="0"/>
              <a:t>6.813/6.831 User Interface Design and Implementation</a:t>
            </a:r>
          </a:p>
        </p:txBody>
      </p:sp>
      <p:sp>
        <p:nvSpPr>
          <p:cNvPr id="5126" name="Slide Number Placeholder 4"/>
          <p:cNvSpPr>
            <a:spLocks noGrp="1"/>
          </p:cNvSpPr>
          <p:nvPr>
            <p:ph type="sldNum" sz="quarter" idx="12"/>
          </p:nvPr>
        </p:nvSpPr>
        <p:spPr>
          <a:noFill/>
        </p:spPr>
        <p:txBody>
          <a:bodyPr/>
          <a:lstStyle/>
          <a:p>
            <a:fld id="{38BE94D9-20A2-471F-960C-761852C5194C}" type="slidenum">
              <a:rPr lang="en-US" smtClean="0"/>
              <a:pPr/>
              <a:t>2</a:t>
            </a:fld>
            <a:endParaRPr lang="en-US" smtClean="0"/>
          </a:p>
        </p:txBody>
      </p:sp>
      <p:pic>
        <p:nvPicPr>
          <p:cNvPr id="5127" name="Picture 3" descr="cdibm"/>
          <p:cNvPicPr>
            <a:picLocks noChangeAspect="1" noChangeArrowheads="1"/>
          </p:cNvPicPr>
          <p:nvPr/>
        </p:nvPicPr>
        <p:blipFill>
          <a:blip r:embed="rId3" cstate="print"/>
          <a:srcRect/>
          <a:stretch>
            <a:fillRect/>
          </a:stretch>
        </p:blipFill>
        <p:spPr bwMode="auto">
          <a:xfrm>
            <a:off x="2209800" y="1447800"/>
            <a:ext cx="4800600" cy="3973513"/>
          </a:xfrm>
          <a:prstGeom prst="rect">
            <a:avLst/>
          </a:prstGeom>
          <a:noFill/>
          <a:ln w="9525">
            <a:noFill/>
            <a:miter lim="800000"/>
            <a:headEnd/>
            <a:tailEnd/>
          </a:ln>
        </p:spPr>
      </p:pic>
      <p:sp>
        <p:nvSpPr>
          <p:cNvPr id="5128" name="Rectangle 4"/>
          <p:cNvSpPr>
            <a:spLocks noChangeArrowheads="1"/>
          </p:cNvSpPr>
          <p:nvPr/>
        </p:nvSpPr>
        <p:spPr bwMode="auto">
          <a:xfrm>
            <a:off x="4495800" y="5410200"/>
            <a:ext cx="2478088" cy="274638"/>
          </a:xfrm>
          <a:prstGeom prst="rect">
            <a:avLst/>
          </a:prstGeom>
          <a:noFill/>
          <a:ln w="12700" algn="ctr">
            <a:noFill/>
            <a:miter lim="800000"/>
            <a:headEnd type="none" w="sm" len="sm"/>
            <a:tailEnd type="none" w="sm" len="sm"/>
          </a:ln>
        </p:spPr>
        <p:txBody>
          <a:bodyPr wrap="none" anchorCtr="1">
            <a:spAutoFit/>
          </a:bodyPr>
          <a:lstStyle/>
          <a:p>
            <a:pPr eaLnBrk="0" hangingPunct="0"/>
            <a:r>
              <a:rPr lang="en-US" sz="1200" b="1">
                <a:solidFill>
                  <a:srgbClr val="001963"/>
                </a:solidFill>
                <a:latin typeface="Gill Sans MT" pitchFamily="34" charset="0"/>
                <a:cs typeface="Times New Roman" pitchFamily="-97" charset="0"/>
              </a:rPr>
              <a:t>Source: Interface Hall of Shame</a:t>
            </a:r>
          </a:p>
        </p:txBody>
      </p:sp>
    </p:spTree>
    <p:extLst>
      <p:ext uri="{BB962C8B-B14F-4D97-AF65-F5344CB8AC3E}">
        <p14:creationId xmlns:p14="http://schemas.microsoft.com/office/powerpoint/2010/main" val="16566566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Comparison of Interaction Styles</a:t>
            </a:r>
          </a:p>
        </p:txBody>
      </p:sp>
      <p:sp>
        <p:nvSpPr>
          <p:cNvPr id="15363" name="Rectangle 3"/>
          <p:cNvSpPr>
            <a:spLocks noGrp="1" noChangeArrowheads="1"/>
          </p:cNvSpPr>
          <p:nvPr>
            <p:ph type="body" idx="1"/>
          </p:nvPr>
        </p:nvSpPr>
        <p:spPr/>
        <p:txBody>
          <a:bodyPr/>
          <a:lstStyle/>
          <a:p>
            <a:r>
              <a:rPr lang="en-US" dirty="0" smtClean="0"/>
              <a:t>Knowledge in the head vs. world</a:t>
            </a:r>
          </a:p>
          <a:p>
            <a:r>
              <a:rPr lang="en-US" dirty="0" smtClean="0"/>
              <a:t>Error messages</a:t>
            </a:r>
          </a:p>
          <a:p>
            <a:r>
              <a:rPr lang="en-US" dirty="0" smtClean="0"/>
              <a:t>Efficiency</a:t>
            </a:r>
          </a:p>
          <a:p>
            <a:r>
              <a:rPr lang="en-US" dirty="0" smtClean="0"/>
              <a:t>User experience</a:t>
            </a:r>
          </a:p>
          <a:p>
            <a:r>
              <a:rPr lang="en-US" dirty="0" smtClean="0"/>
              <a:t>Synchrony</a:t>
            </a:r>
          </a:p>
          <a:p>
            <a:r>
              <a:rPr lang="en-US" dirty="0" smtClean="0"/>
              <a:t>Programming difficulty</a:t>
            </a:r>
          </a:p>
          <a:p>
            <a:r>
              <a:rPr lang="en-US" dirty="0" smtClean="0"/>
              <a:t>Accessibility</a:t>
            </a:r>
          </a:p>
        </p:txBody>
      </p:sp>
      <p:sp>
        <p:nvSpPr>
          <p:cNvPr id="15364" name="Date Placeholder 3"/>
          <p:cNvSpPr>
            <a:spLocks noGrp="1"/>
          </p:cNvSpPr>
          <p:nvPr>
            <p:ph type="dt" sz="quarter" idx="10"/>
          </p:nvPr>
        </p:nvSpPr>
        <p:spPr>
          <a:noFill/>
        </p:spPr>
        <p:txBody>
          <a:bodyPr/>
          <a:lstStyle/>
          <a:p>
            <a:r>
              <a:rPr lang="en-US" smtClean="0"/>
              <a:t>Spring 2010</a:t>
            </a:r>
          </a:p>
        </p:txBody>
      </p:sp>
      <p:sp>
        <p:nvSpPr>
          <p:cNvPr id="15365" name="Footer Placeholder 4"/>
          <p:cNvSpPr>
            <a:spLocks noGrp="1"/>
          </p:cNvSpPr>
          <p:nvPr>
            <p:ph type="ftr" sz="quarter" idx="11"/>
          </p:nvPr>
        </p:nvSpPr>
        <p:spPr>
          <a:noFill/>
        </p:spPr>
        <p:txBody>
          <a:bodyPr/>
          <a:lstStyle/>
          <a:p>
            <a:r>
              <a:rPr lang="en-US" smtClean="0"/>
              <a:t>6.813/6.831 User Interface Design and Implementation</a:t>
            </a:r>
          </a:p>
        </p:txBody>
      </p:sp>
      <p:sp>
        <p:nvSpPr>
          <p:cNvPr id="15366" name="Slide Number Placeholder 5"/>
          <p:cNvSpPr>
            <a:spLocks noGrp="1"/>
          </p:cNvSpPr>
          <p:nvPr>
            <p:ph type="sldNum" sz="quarter" idx="12"/>
          </p:nvPr>
        </p:nvSpPr>
        <p:spPr>
          <a:noFill/>
        </p:spPr>
        <p:txBody>
          <a:bodyPr/>
          <a:lstStyle/>
          <a:p>
            <a:fld id="{60061131-D997-4E64-8E05-CC5F7EC7237C}" type="slidenum">
              <a:rPr lang="en-US" smtClean="0"/>
              <a:pPr/>
              <a:t>20</a:t>
            </a:fld>
            <a:endParaRPr lang="en-US" smtClean="0"/>
          </a:p>
        </p:txBody>
      </p:sp>
    </p:spTree>
    <p:extLst>
      <p:ext uri="{BB962C8B-B14F-4D97-AF65-F5344CB8AC3E}">
        <p14:creationId xmlns:p14="http://schemas.microsoft.com/office/powerpoint/2010/main" val="29649146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Multiple Interaction Styles</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21</a:t>
            </a:fld>
            <a:endParaRPr lang="en-US"/>
          </a:p>
        </p:txBody>
      </p:sp>
      <p:pic>
        <p:nvPicPr>
          <p:cNvPr id="10" name="Picture 9"/>
          <p:cNvPicPr>
            <a:picLocks noChangeAspect="1"/>
          </p:cNvPicPr>
          <p:nvPr/>
        </p:nvPicPr>
        <p:blipFill rotWithShape="1">
          <a:blip r:embed="rId3"/>
          <a:srcRect l="32996" t="2287" r="33812" b="3583"/>
          <a:stretch/>
        </p:blipFill>
        <p:spPr>
          <a:xfrm>
            <a:off x="2362200" y="838200"/>
            <a:ext cx="3200400" cy="5301797"/>
          </a:xfrm>
          <a:prstGeom prst="rect">
            <a:avLst/>
          </a:prstGeom>
        </p:spPr>
      </p:pic>
    </p:spTree>
    <p:extLst>
      <p:ext uri="{BB962C8B-B14F-4D97-AF65-F5344CB8AC3E}">
        <p14:creationId xmlns:p14="http://schemas.microsoft.com/office/powerpoint/2010/main" val="3435882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Twitter’s Tweet-Creation UI</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22</a:t>
            </a:fld>
            <a:endParaRPr lang="en-US"/>
          </a:p>
        </p:txBody>
      </p:sp>
      <p:pic>
        <p:nvPicPr>
          <p:cNvPr id="8" name="Picture 7"/>
          <p:cNvPicPr>
            <a:picLocks noChangeAspect="1"/>
          </p:cNvPicPr>
          <p:nvPr/>
        </p:nvPicPr>
        <p:blipFill>
          <a:blip r:embed="rId3"/>
          <a:stretch>
            <a:fillRect/>
          </a:stretch>
        </p:blipFill>
        <p:spPr>
          <a:xfrm>
            <a:off x="381000" y="2743200"/>
            <a:ext cx="3303270" cy="1600200"/>
          </a:xfrm>
          <a:prstGeom prst="rect">
            <a:avLst/>
          </a:prstGeom>
        </p:spPr>
      </p:pic>
      <p:pic>
        <p:nvPicPr>
          <p:cNvPr id="9" name="Picture 8"/>
          <p:cNvPicPr>
            <a:picLocks noChangeAspect="1"/>
          </p:cNvPicPr>
          <p:nvPr/>
        </p:nvPicPr>
        <p:blipFill>
          <a:blip r:embed="rId4"/>
          <a:stretch>
            <a:fillRect/>
          </a:stretch>
        </p:blipFill>
        <p:spPr>
          <a:xfrm>
            <a:off x="3886200" y="2590800"/>
            <a:ext cx="4871267" cy="1892300"/>
          </a:xfrm>
          <a:prstGeom prst="rect">
            <a:avLst/>
          </a:prstGeom>
        </p:spPr>
      </p:pic>
      <p:pic>
        <p:nvPicPr>
          <p:cNvPr id="10" name="Picture 9"/>
          <p:cNvPicPr>
            <a:picLocks noChangeAspect="1"/>
          </p:cNvPicPr>
          <p:nvPr/>
        </p:nvPicPr>
        <p:blipFill>
          <a:blip r:embed="rId5"/>
          <a:stretch>
            <a:fillRect/>
          </a:stretch>
        </p:blipFill>
        <p:spPr>
          <a:xfrm>
            <a:off x="3886200" y="4419600"/>
            <a:ext cx="4876800" cy="1732300"/>
          </a:xfrm>
          <a:prstGeom prst="rect">
            <a:avLst/>
          </a:prstGeom>
        </p:spPr>
      </p:pic>
      <p:sp>
        <p:nvSpPr>
          <p:cNvPr id="12" name="TextBox 11"/>
          <p:cNvSpPr txBox="1"/>
          <p:nvPr/>
        </p:nvSpPr>
        <p:spPr>
          <a:xfrm>
            <a:off x="457200" y="1219200"/>
            <a:ext cx="6087223" cy="707886"/>
          </a:xfrm>
          <a:prstGeom prst="rect">
            <a:avLst/>
          </a:prstGeom>
          <a:noFill/>
        </p:spPr>
        <p:txBody>
          <a:bodyPr wrap="none" rtlCol="0">
            <a:spAutoFit/>
          </a:bodyPr>
          <a:lstStyle/>
          <a:p>
            <a:r>
              <a:rPr lang="en-US" dirty="0" smtClean="0"/>
              <a:t>What aspects of this UI use knowledge in the head?</a:t>
            </a:r>
          </a:p>
          <a:p>
            <a:r>
              <a:rPr lang="en-US" dirty="0" smtClean="0"/>
              <a:t>What aspects use knowledge in the world?</a:t>
            </a:r>
            <a:endParaRPr lang="en-US" dirty="0"/>
          </a:p>
        </p:txBody>
      </p:sp>
    </p:spTree>
    <p:extLst>
      <p:ext uri="{BB962C8B-B14F-4D97-AF65-F5344CB8AC3E}">
        <p14:creationId xmlns:p14="http://schemas.microsoft.com/office/powerpoint/2010/main" val="302094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6"/>
          <p:cNvSpPr>
            <a:spLocks noGrp="1"/>
          </p:cNvSpPr>
          <p:nvPr>
            <p:ph type="title"/>
          </p:nvPr>
        </p:nvSpPr>
        <p:spPr/>
        <p:txBody>
          <a:bodyPr/>
          <a:lstStyle/>
          <a:p>
            <a:r>
              <a:rPr lang="en-US" dirty="0" smtClean="0"/>
              <a:t>Self-Disclosure</a:t>
            </a:r>
          </a:p>
        </p:txBody>
      </p:sp>
      <p:sp>
        <p:nvSpPr>
          <p:cNvPr id="29699" name="Text Placeholder 7"/>
          <p:cNvSpPr>
            <a:spLocks noGrp="1"/>
          </p:cNvSpPr>
          <p:nvPr>
            <p:ph type="body" idx="1"/>
          </p:nvPr>
        </p:nvSpPr>
        <p:spPr/>
        <p:txBody>
          <a:bodyPr/>
          <a:lstStyle/>
          <a:p>
            <a:endParaRPr lang="en-US" dirty="0" smtClean="0"/>
          </a:p>
          <a:p>
            <a:endParaRPr lang="en-US" dirty="0" smtClean="0"/>
          </a:p>
        </p:txBody>
      </p:sp>
      <p:sp>
        <p:nvSpPr>
          <p:cNvPr id="29700" name="Date Placeholder 3"/>
          <p:cNvSpPr>
            <a:spLocks noGrp="1"/>
          </p:cNvSpPr>
          <p:nvPr>
            <p:ph type="dt" sz="quarter" idx="10"/>
          </p:nvPr>
        </p:nvSpPr>
        <p:spPr>
          <a:noFill/>
        </p:spPr>
        <p:txBody>
          <a:bodyPr/>
          <a:lstStyle/>
          <a:p>
            <a:r>
              <a:rPr lang="en-US" smtClean="0"/>
              <a:t>Spring 2013</a:t>
            </a:r>
          </a:p>
        </p:txBody>
      </p:sp>
      <p:sp>
        <p:nvSpPr>
          <p:cNvPr id="29701" name="Footer Placeholder 4"/>
          <p:cNvSpPr>
            <a:spLocks noGrp="1"/>
          </p:cNvSpPr>
          <p:nvPr>
            <p:ph type="ftr" sz="quarter" idx="11"/>
          </p:nvPr>
        </p:nvSpPr>
        <p:spPr>
          <a:noFill/>
        </p:spPr>
        <p:txBody>
          <a:bodyPr/>
          <a:lstStyle/>
          <a:p>
            <a:r>
              <a:rPr lang="en-US" smtClean="0"/>
              <a:t>6.813/6.831 User Interface Design and Implementation</a:t>
            </a:r>
          </a:p>
        </p:txBody>
      </p:sp>
      <p:sp>
        <p:nvSpPr>
          <p:cNvPr id="29702" name="Slide Number Placeholder 5"/>
          <p:cNvSpPr>
            <a:spLocks noGrp="1"/>
          </p:cNvSpPr>
          <p:nvPr>
            <p:ph type="sldNum" sz="quarter" idx="12"/>
          </p:nvPr>
        </p:nvSpPr>
        <p:spPr>
          <a:noFill/>
        </p:spPr>
        <p:txBody>
          <a:bodyPr/>
          <a:lstStyle/>
          <a:p>
            <a:fld id="{871369EF-5E76-4D28-BBCF-C51570285A1C}" type="slidenum">
              <a:rPr lang="en-US"/>
              <a:pPr/>
              <a:t>23</a:t>
            </a:fld>
            <a:endParaRPr lang="en-US"/>
          </a:p>
        </p:txBody>
      </p:sp>
      <p:pic>
        <p:nvPicPr>
          <p:cNvPr id="29704" name="Picture 4"/>
          <p:cNvPicPr>
            <a:picLocks noChangeAspect="1" noChangeArrowheads="1"/>
          </p:cNvPicPr>
          <p:nvPr/>
        </p:nvPicPr>
        <p:blipFill rotWithShape="1">
          <a:blip r:embed="rId3" cstate="print"/>
          <a:srcRect l="24079" b="35490"/>
          <a:stretch/>
        </p:blipFill>
        <p:spPr bwMode="auto">
          <a:xfrm>
            <a:off x="4868736" y="1371600"/>
            <a:ext cx="3578352" cy="835659"/>
          </a:xfrm>
          <a:prstGeom prst="rect">
            <a:avLst/>
          </a:prstGeom>
          <a:noFill/>
          <a:ln w="9525">
            <a:noFill/>
            <a:miter lim="800000"/>
            <a:headEnd/>
            <a:tailEnd/>
          </a:ln>
        </p:spPr>
      </p:pic>
      <p:pic>
        <p:nvPicPr>
          <p:cNvPr id="8" name="Picture 7"/>
          <p:cNvPicPr>
            <a:picLocks noChangeAspect="1"/>
          </p:cNvPicPr>
          <p:nvPr/>
        </p:nvPicPr>
        <p:blipFill rotWithShape="1">
          <a:blip r:embed="rId4"/>
          <a:srcRect t="13490" r="34022" b="40951"/>
          <a:stretch/>
        </p:blipFill>
        <p:spPr>
          <a:xfrm>
            <a:off x="990600" y="3276600"/>
            <a:ext cx="7001364" cy="2921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5"/>
          <a:stretch>
            <a:fillRect/>
          </a:stretch>
        </p:blipFill>
        <p:spPr>
          <a:xfrm>
            <a:off x="1905000" y="990600"/>
            <a:ext cx="2095500" cy="2159000"/>
          </a:xfrm>
          <a:prstGeom prst="rect">
            <a:avLst/>
          </a:prstGeom>
        </p:spPr>
      </p:pic>
      <p:sp>
        <p:nvSpPr>
          <p:cNvPr id="3" name="Right Arrow 2"/>
          <p:cNvSpPr/>
          <p:nvPr/>
        </p:nvSpPr>
        <p:spPr bwMode="auto">
          <a:xfrm>
            <a:off x="4191000" y="1447800"/>
            <a:ext cx="457200" cy="304800"/>
          </a:xfrm>
          <a:prstGeom prst="rightArrow">
            <a:avLst/>
          </a:prstGeom>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1510978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Picoquiz</a:t>
            </a:r>
            <a:endParaRPr lang="en-US" dirty="0"/>
          </a:p>
        </p:txBody>
      </p:sp>
      <p:sp>
        <p:nvSpPr>
          <p:cNvPr id="6" name="Content Placeholder 5"/>
          <p:cNvSpPr>
            <a:spLocks noGrp="1"/>
          </p:cNvSpPr>
          <p:nvPr>
            <p:ph idx="1"/>
          </p:nvPr>
        </p:nvSpPr>
        <p:spPr>
          <a:xfrm>
            <a:off x="685800" y="990600"/>
            <a:ext cx="7772400" cy="5105400"/>
          </a:xfrm>
        </p:spPr>
        <p:txBody>
          <a:bodyPr/>
          <a:lstStyle/>
          <a:p>
            <a:pPr marL="0" indent="0">
              <a:buNone/>
            </a:pPr>
            <a:r>
              <a:rPr lang="en-US" dirty="0" smtClean="0"/>
              <a:t>Which of the following interaction styles uses knowledge-in-the-world heavily?  (</a:t>
            </a:r>
            <a:r>
              <a:rPr lang="en-US" b="1" dirty="0" smtClean="0"/>
              <a:t>choose all good answers</a:t>
            </a:r>
            <a:r>
              <a:rPr lang="en-US" dirty="0" smtClean="0"/>
              <a:t>)</a:t>
            </a:r>
          </a:p>
          <a:p>
            <a:pPr marL="914400" lvl="1" indent="-457200">
              <a:buFont typeface="+mj-lt"/>
              <a:buAutoNum type="alphaUcPeriod"/>
            </a:pPr>
            <a:r>
              <a:rPr lang="en-US" dirty="0" smtClean="0"/>
              <a:t>menus and forms</a:t>
            </a:r>
          </a:p>
          <a:p>
            <a:pPr marL="914400" lvl="1" indent="-457200">
              <a:buFont typeface="+mj-lt"/>
              <a:buAutoNum type="alphaUcPeriod"/>
            </a:pPr>
            <a:r>
              <a:rPr lang="en-US" dirty="0" smtClean="0"/>
              <a:t>speech dialog</a:t>
            </a:r>
          </a:p>
          <a:p>
            <a:pPr marL="914400" lvl="1" indent="-457200">
              <a:buFont typeface="+mj-lt"/>
              <a:buAutoNum type="alphaUcPeriod"/>
            </a:pPr>
            <a:r>
              <a:rPr lang="en-US" dirty="0" smtClean="0"/>
              <a:t>command languages</a:t>
            </a:r>
          </a:p>
          <a:p>
            <a:pPr marL="914400" lvl="1" indent="-457200">
              <a:buFont typeface="+mj-lt"/>
              <a:buAutoNum type="alphaUcPeriod"/>
            </a:pPr>
            <a:r>
              <a:rPr lang="en-US" dirty="0" smtClean="0"/>
              <a:t>direct manipulation</a:t>
            </a:r>
          </a:p>
        </p:txBody>
      </p:sp>
      <p:sp>
        <p:nvSpPr>
          <p:cNvPr id="3" name="Date Placeholder 2"/>
          <p:cNvSpPr>
            <a:spLocks noGrp="1"/>
          </p:cNvSpPr>
          <p:nvPr>
            <p:ph type="dt" sz="half" idx="10"/>
          </p:nvPr>
        </p:nvSpPr>
        <p:spPr/>
        <p:txBody>
          <a:bodyPr/>
          <a:lstStyle/>
          <a:p>
            <a:pPr>
              <a:defRPr/>
            </a:pPr>
            <a:r>
              <a:rPr lang="en-US" smtClean="0"/>
              <a:t>Spring 2013</a:t>
            </a:r>
            <a:endParaRPr lang="en-US"/>
          </a:p>
        </p:txBody>
      </p:sp>
      <p:sp>
        <p:nvSpPr>
          <p:cNvPr id="4" name="Footer Placeholder 3"/>
          <p:cNvSpPr>
            <a:spLocks noGrp="1"/>
          </p:cNvSpPr>
          <p:nvPr>
            <p:ph type="ftr" sz="quarter" idx="11"/>
          </p:nvPr>
        </p:nvSpPr>
        <p:spPr/>
        <p:txBody>
          <a:bodyPr/>
          <a:lstStyle/>
          <a:p>
            <a:pPr>
              <a:defRPr/>
            </a:pPr>
            <a:r>
              <a:rPr lang="en-US" smtClean="0"/>
              <a:t>6.813/6.831 User Interface Design and Implementation</a:t>
            </a:r>
            <a:endParaRPr lang="en-US"/>
          </a:p>
        </p:txBody>
      </p:sp>
      <p:sp>
        <p:nvSpPr>
          <p:cNvPr id="5" name="Slide Number Placeholder 4"/>
          <p:cNvSpPr>
            <a:spLocks noGrp="1"/>
          </p:cNvSpPr>
          <p:nvPr>
            <p:ph type="sldNum" sz="quarter" idx="12"/>
          </p:nvPr>
        </p:nvSpPr>
        <p:spPr/>
        <p:txBody>
          <a:bodyPr/>
          <a:lstStyle/>
          <a:p>
            <a:fld id="{0865F683-D6B1-41F4-BD57-49C8073962A3}" type="slidenum">
              <a:rPr lang="en-US" smtClean="0"/>
              <a:pPr/>
              <a:t>24</a:t>
            </a:fld>
            <a:endParaRPr lang="en-US"/>
          </a:p>
        </p:txBody>
      </p:sp>
    </p:spTree>
    <p:extLst>
      <p:ext uri="{BB962C8B-B14F-4D97-AF65-F5344CB8AC3E}">
        <p14:creationId xmlns:p14="http://schemas.microsoft.com/office/powerpoint/2010/main" val="2807645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Conceptual Models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25</a:t>
            </a:fld>
            <a:endParaRPr lang="en-US"/>
          </a:p>
        </p:txBody>
      </p:sp>
    </p:spTree>
    <p:extLst>
      <p:ext uri="{BB962C8B-B14F-4D97-AF65-F5344CB8AC3E}">
        <p14:creationId xmlns:p14="http://schemas.microsoft.com/office/powerpoint/2010/main" val="1510624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Models</a:t>
            </a:r>
          </a:p>
        </p:txBody>
      </p:sp>
      <p:sp>
        <p:nvSpPr>
          <p:cNvPr id="16387" name="Rectangle 3"/>
          <p:cNvSpPr>
            <a:spLocks noGrp="1" noChangeArrowheads="1"/>
          </p:cNvSpPr>
          <p:nvPr>
            <p:ph type="body" idx="1"/>
          </p:nvPr>
        </p:nvSpPr>
        <p:spPr>
          <a:xfrm>
            <a:off x="685800" y="1143000"/>
            <a:ext cx="7772400" cy="4953000"/>
          </a:xfrm>
        </p:spPr>
        <p:txBody>
          <a:bodyPr/>
          <a:lstStyle/>
          <a:p>
            <a:r>
              <a:rPr lang="en-US" b="1" dirty="0" smtClean="0"/>
              <a:t>Model</a:t>
            </a:r>
            <a:r>
              <a:rPr lang="en-US" dirty="0" smtClean="0"/>
              <a:t> of a system =  how it works</a:t>
            </a:r>
          </a:p>
          <a:p>
            <a:pPr lvl="1"/>
            <a:r>
              <a:rPr lang="en-US" dirty="0" smtClean="0"/>
              <a:t>its constituent parts and how they work together to do what the system does</a:t>
            </a:r>
          </a:p>
          <a:p>
            <a:endParaRPr lang="en-US" dirty="0" smtClean="0"/>
          </a:p>
          <a:p>
            <a:pPr marL="0" indent="0">
              <a:buNone/>
            </a:pPr>
            <a:endParaRPr lang="en-US" dirty="0"/>
          </a:p>
        </p:txBody>
      </p:sp>
      <p:sp>
        <p:nvSpPr>
          <p:cNvPr id="16388" name="Date Placeholder 3"/>
          <p:cNvSpPr>
            <a:spLocks noGrp="1"/>
          </p:cNvSpPr>
          <p:nvPr>
            <p:ph type="dt" sz="quarter" idx="10"/>
          </p:nvPr>
        </p:nvSpPr>
        <p:spPr>
          <a:noFill/>
        </p:spPr>
        <p:txBody>
          <a:bodyPr/>
          <a:lstStyle/>
          <a:p>
            <a:r>
              <a:rPr lang="en-US" smtClean="0"/>
              <a:t>Spring 2013</a:t>
            </a:r>
          </a:p>
        </p:txBody>
      </p:sp>
      <p:sp>
        <p:nvSpPr>
          <p:cNvPr id="16389" name="Footer Placeholder 4"/>
          <p:cNvSpPr>
            <a:spLocks noGrp="1"/>
          </p:cNvSpPr>
          <p:nvPr>
            <p:ph type="ftr" sz="quarter" idx="11"/>
          </p:nvPr>
        </p:nvSpPr>
        <p:spPr>
          <a:noFill/>
        </p:spPr>
        <p:txBody>
          <a:bodyPr/>
          <a:lstStyle/>
          <a:p>
            <a:r>
              <a:rPr lang="en-US" smtClean="0"/>
              <a:t>6.813/6.831 User Interface Design and Implementation</a:t>
            </a:r>
          </a:p>
        </p:txBody>
      </p:sp>
      <p:sp>
        <p:nvSpPr>
          <p:cNvPr id="16390" name="Slide Number Placeholder 5"/>
          <p:cNvSpPr>
            <a:spLocks noGrp="1"/>
          </p:cNvSpPr>
          <p:nvPr>
            <p:ph type="sldNum" sz="quarter" idx="12"/>
          </p:nvPr>
        </p:nvSpPr>
        <p:spPr>
          <a:noFill/>
        </p:spPr>
        <p:txBody>
          <a:bodyPr/>
          <a:lstStyle/>
          <a:p>
            <a:fld id="{F6D308E6-13C6-4854-98DA-FCCB9552F7E7}" type="slidenum">
              <a:rPr lang="en-US" smtClean="0"/>
              <a:pPr/>
              <a:t>26</a:t>
            </a:fld>
            <a:endParaRPr lang="en-US" smtClean="0"/>
          </a:p>
        </p:txBody>
      </p:sp>
      <p:pic>
        <p:nvPicPr>
          <p:cNvPr id="2" name="Picture 1"/>
          <p:cNvPicPr>
            <a:picLocks noChangeAspect="1"/>
          </p:cNvPicPr>
          <p:nvPr/>
        </p:nvPicPr>
        <p:blipFill>
          <a:blip r:embed="rId3"/>
          <a:stretch>
            <a:fillRect/>
          </a:stretch>
        </p:blipFill>
        <p:spPr>
          <a:xfrm>
            <a:off x="4495800" y="2895600"/>
            <a:ext cx="2036388" cy="2743200"/>
          </a:xfrm>
          <a:prstGeom prst="rect">
            <a:avLst/>
          </a:prstGeom>
        </p:spPr>
      </p:pic>
      <p:pic>
        <p:nvPicPr>
          <p:cNvPr id="3" name="Picture 2"/>
          <p:cNvPicPr>
            <a:picLocks noChangeAspect="1"/>
          </p:cNvPicPr>
          <p:nvPr/>
        </p:nvPicPr>
        <p:blipFill>
          <a:blip r:embed="rId4"/>
          <a:stretch>
            <a:fillRect/>
          </a:stretch>
        </p:blipFill>
        <p:spPr>
          <a:xfrm>
            <a:off x="1600200" y="3048000"/>
            <a:ext cx="2359742" cy="2438400"/>
          </a:xfrm>
          <a:prstGeom prst="rect">
            <a:avLst/>
          </a:prstGeom>
        </p:spPr>
      </p:pic>
      <p:sp>
        <p:nvSpPr>
          <p:cNvPr id="9" name="TextBox 9"/>
          <p:cNvSpPr txBox="1">
            <a:spLocks noChangeArrowheads="1"/>
          </p:cNvSpPr>
          <p:nvPr/>
        </p:nvSpPr>
        <p:spPr bwMode="auto">
          <a:xfrm>
            <a:off x="533400" y="3505200"/>
            <a:ext cx="1054045" cy="400110"/>
          </a:xfrm>
          <a:prstGeom prst="rect">
            <a:avLst/>
          </a:prstGeom>
          <a:noFill/>
          <a:ln w="9525">
            <a:noFill/>
            <a:miter lim="800000"/>
            <a:headEnd/>
            <a:tailEnd/>
          </a:ln>
        </p:spPr>
        <p:txBody>
          <a:bodyPr wrap="none">
            <a:spAutoFit/>
          </a:bodyPr>
          <a:lstStyle/>
          <a:p>
            <a:r>
              <a:rPr lang="en-US" dirty="0" smtClean="0"/>
              <a:t>Follows</a:t>
            </a:r>
            <a:endParaRPr lang="en-US" dirty="0"/>
          </a:p>
        </p:txBody>
      </p:sp>
      <p:sp>
        <p:nvSpPr>
          <p:cNvPr id="10" name="TextBox 9"/>
          <p:cNvSpPr txBox="1">
            <a:spLocks noChangeArrowheads="1"/>
          </p:cNvSpPr>
          <p:nvPr/>
        </p:nvSpPr>
        <p:spPr bwMode="auto">
          <a:xfrm>
            <a:off x="6553200" y="3486090"/>
            <a:ext cx="997188" cy="400110"/>
          </a:xfrm>
          <a:prstGeom prst="rect">
            <a:avLst/>
          </a:prstGeom>
          <a:noFill/>
          <a:ln w="9525">
            <a:noFill/>
            <a:miter lim="800000"/>
            <a:headEnd/>
            <a:tailEnd/>
          </a:ln>
        </p:spPr>
        <p:txBody>
          <a:bodyPr wrap="none">
            <a:spAutoFit/>
          </a:bodyPr>
          <a:lstStyle/>
          <a:p>
            <a:r>
              <a:rPr lang="en-US" dirty="0" smtClean="0"/>
              <a:t>Tweets</a:t>
            </a:r>
            <a:endParaRPr lang="en-US" dirty="0"/>
          </a:p>
        </p:txBody>
      </p:sp>
    </p:spTree>
    <p:extLst>
      <p:ext uri="{BB962C8B-B14F-4D97-AF65-F5344CB8AC3E}">
        <p14:creationId xmlns:p14="http://schemas.microsoft.com/office/powerpoint/2010/main" val="29129685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Three Models in UI Design</a:t>
            </a:r>
          </a:p>
        </p:txBody>
      </p:sp>
      <p:sp>
        <p:nvSpPr>
          <p:cNvPr id="17411" name="Rectangle 3"/>
          <p:cNvSpPr>
            <a:spLocks noGrp="1" noChangeArrowheads="1"/>
          </p:cNvSpPr>
          <p:nvPr>
            <p:ph type="body" idx="1"/>
          </p:nvPr>
        </p:nvSpPr>
        <p:spPr/>
        <p:txBody>
          <a:bodyPr/>
          <a:lstStyle/>
          <a:p>
            <a:endParaRPr lang="en-US" dirty="0" smtClean="0"/>
          </a:p>
          <a:p>
            <a:endParaRPr lang="en-US" dirty="0" smtClean="0"/>
          </a:p>
          <a:p>
            <a:endParaRPr lang="en-US" dirty="0" smtClean="0"/>
          </a:p>
          <a:p>
            <a:endParaRPr lang="en-US" dirty="0" smtClean="0"/>
          </a:p>
        </p:txBody>
      </p:sp>
      <p:sp>
        <p:nvSpPr>
          <p:cNvPr id="17412" name="Date Placeholder 3"/>
          <p:cNvSpPr>
            <a:spLocks noGrp="1"/>
          </p:cNvSpPr>
          <p:nvPr>
            <p:ph type="dt" sz="quarter" idx="10"/>
          </p:nvPr>
        </p:nvSpPr>
        <p:spPr>
          <a:noFill/>
        </p:spPr>
        <p:txBody>
          <a:bodyPr/>
          <a:lstStyle/>
          <a:p>
            <a:r>
              <a:rPr lang="en-US" smtClean="0"/>
              <a:t>Spring 2013</a:t>
            </a:r>
          </a:p>
        </p:txBody>
      </p:sp>
      <p:sp>
        <p:nvSpPr>
          <p:cNvPr id="17413" name="Footer Placeholder 4"/>
          <p:cNvSpPr>
            <a:spLocks noGrp="1"/>
          </p:cNvSpPr>
          <p:nvPr>
            <p:ph type="ftr" sz="quarter" idx="11"/>
          </p:nvPr>
        </p:nvSpPr>
        <p:spPr>
          <a:noFill/>
        </p:spPr>
        <p:txBody>
          <a:bodyPr/>
          <a:lstStyle/>
          <a:p>
            <a:r>
              <a:rPr lang="en-US" smtClean="0"/>
              <a:t>6.813/6.831 User Interface Design and Implementation</a:t>
            </a:r>
          </a:p>
        </p:txBody>
      </p:sp>
      <p:sp>
        <p:nvSpPr>
          <p:cNvPr id="17414" name="Slide Number Placeholder 5"/>
          <p:cNvSpPr>
            <a:spLocks noGrp="1"/>
          </p:cNvSpPr>
          <p:nvPr>
            <p:ph type="sldNum" sz="quarter" idx="12"/>
          </p:nvPr>
        </p:nvSpPr>
        <p:spPr>
          <a:noFill/>
        </p:spPr>
        <p:txBody>
          <a:bodyPr/>
          <a:lstStyle/>
          <a:p>
            <a:fld id="{CBF42BD0-2493-471B-B246-DE166720E9AC}" type="slidenum">
              <a:rPr lang="en-US" smtClean="0"/>
              <a:pPr/>
              <a:t>27</a:t>
            </a:fld>
            <a:endParaRPr lang="en-US" smtClean="0"/>
          </a:p>
        </p:txBody>
      </p:sp>
      <p:pic>
        <p:nvPicPr>
          <p:cNvPr id="17415" name="Picture 12" descr="C:\Program Files\Microsoft Office\MEDIA\CAGCAT10\j0195384.wmf"/>
          <p:cNvPicPr>
            <a:picLocks noChangeAspect="1" noChangeArrowheads="1"/>
          </p:cNvPicPr>
          <p:nvPr/>
        </p:nvPicPr>
        <p:blipFill>
          <a:blip r:embed="rId3" cstate="print"/>
          <a:srcRect/>
          <a:stretch>
            <a:fillRect/>
          </a:stretch>
        </p:blipFill>
        <p:spPr bwMode="auto">
          <a:xfrm>
            <a:off x="3733800" y="2438400"/>
            <a:ext cx="1795463" cy="1833563"/>
          </a:xfrm>
          <a:prstGeom prst="rect">
            <a:avLst/>
          </a:prstGeom>
          <a:noFill/>
          <a:ln w="9525">
            <a:noFill/>
            <a:miter lim="800000"/>
            <a:headEnd/>
            <a:tailEnd/>
          </a:ln>
        </p:spPr>
      </p:pic>
      <p:sp>
        <p:nvSpPr>
          <p:cNvPr id="13" name="Cloud Callout 12"/>
          <p:cNvSpPr/>
          <p:nvPr/>
        </p:nvSpPr>
        <p:spPr bwMode="auto">
          <a:xfrm>
            <a:off x="6172200" y="914400"/>
            <a:ext cx="2438400" cy="1828800"/>
          </a:xfrm>
          <a:prstGeom prst="cloudCallout">
            <a:avLst>
              <a:gd name="adj1" fmla="val -70137"/>
              <a:gd name="adj2" fmla="val 50714"/>
            </a:avLst>
          </a:prstGeom>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wrap="none" anchorCtr="1"/>
          <a:lstStyle/>
          <a:p>
            <a:pPr algn="ctr">
              <a:defRPr/>
            </a:pPr>
            <a:r>
              <a:rPr lang="en-US" sz="2800" b="1" dirty="0">
                <a:solidFill>
                  <a:schemeClr val="tx1"/>
                </a:solidFill>
              </a:rPr>
              <a:t>User</a:t>
            </a:r>
            <a:br>
              <a:rPr lang="en-US" sz="2800" b="1" dirty="0">
                <a:solidFill>
                  <a:schemeClr val="tx1"/>
                </a:solidFill>
              </a:rPr>
            </a:br>
            <a:r>
              <a:rPr lang="en-US" sz="2800" b="1" dirty="0">
                <a:solidFill>
                  <a:schemeClr val="tx1"/>
                </a:solidFill>
              </a:rPr>
              <a:t>model</a:t>
            </a:r>
          </a:p>
        </p:txBody>
      </p:sp>
      <p:sp>
        <p:nvSpPr>
          <p:cNvPr id="14" name="Rounded Rectangular Callout 13"/>
          <p:cNvSpPr/>
          <p:nvPr/>
        </p:nvSpPr>
        <p:spPr bwMode="auto">
          <a:xfrm>
            <a:off x="3124200" y="1143000"/>
            <a:ext cx="1981200" cy="1066800"/>
          </a:xfrm>
          <a:prstGeom prst="wedgeRoundRectCallout">
            <a:avLst>
              <a:gd name="adj1" fmla="val 8227"/>
              <a:gd name="adj2" fmla="val 71857"/>
              <a:gd name="adj3" fmla="val 16667"/>
            </a:avLst>
          </a:prstGeom>
          <a:ln>
            <a:headEnd type="none" w="med" len="med"/>
            <a:tailEnd type="triangle" w="lg" len="lg"/>
          </a:ln>
        </p:spPr>
        <p:style>
          <a:lnRef idx="1">
            <a:schemeClr val="accent2"/>
          </a:lnRef>
          <a:fillRef idx="2">
            <a:schemeClr val="accent2"/>
          </a:fillRef>
          <a:effectRef idx="1">
            <a:schemeClr val="accent2"/>
          </a:effectRef>
          <a:fontRef idx="minor">
            <a:schemeClr val="dk1"/>
          </a:fontRef>
        </p:style>
        <p:txBody>
          <a:bodyPr wrap="none" anchorCtr="1"/>
          <a:lstStyle/>
          <a:p>
            <a:pPr algn="ctr">
              <a:defRPr/>
            </a:pPr>
            <a:r>
              <a:rPr lang="en-US" sz="2800" b="1" dirty="0">
                <a:solidFill>
                  <a:schemeClr val="tx1"/>
                </a:solidFill>
              </a:rPr>
              <a:t>Interface</a:t>
            </a:r>
            <a:br>
              <a:rPr lang="en-US" sz="2800" b="1" dirty="0">
                <a:solidFill>
                  <a:schemeClr val="tx1"/>
                </a:solidFill>
              </a:rPr>
            </a:br>
            <a:r>
              <a:rPr lang="en-US" sz="2800" b="1" dirty="0">
                <a:solidFill>
                  <a:schemeClr val="tx1"/>
                </a:solidFill>
              </a:rPr>
              <a:t>model</a:t>
            </a:r>
          </a:p>
        </p:txBody>
      </p:sp>
      <p:sp>
        <p:nvSpPr>
          <p:cNvPr id="17418" name="mainfrm"/>
          <p:cNvSpPr>
            <a:spLocks noEditPoints="1" noChangeArrowheads="1"/>
          </p:cNvSpPr>
          <p:nvPr/>
        </p:nvSpPr>
        <p:spPr bwMode="auto">
          <a:xfrm>
            <a:off x="1676400" y="2514600"/>
            <a:ext cx="990600" cy="1676400"/>
          </a:xfrm>
          <a:custGeom>
            <a:avLst/>
            <a:gdLst>
              <a:gd name="T0" fmla="*/ 0 w 21600"/>
              <a:gd name="T1" fmla="*/ 0 h 21600"/>
              <a:gd name="T2" fmla="*/ 2147483647 w 21600"/>
              <a:gd name="T3" fmla="*/ 0 h 21600"/>
              <a:gd name="T4" fmla="*/ 2147483647 w 21600"/>
              <a:gd name="T5" fmla="*/ 0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0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C0C0C0"/>
          </a:solidFill>
          <a:ln w="9525">
            <a:solidFill>
              <a:srgbClr val="000000"/>
            </a:solidFill>
            <a:miter lim="800000"/>
            <a:headEnd/>
            <a:tailEnd/>
          </a:ln>
        </p:spPr>
        <p:txBody>
          <a:bodyPr/>
          <a:lstStyle/>
          <a:p>
            <a:endParaRPr lang="en-US"/>
          </a:p>
        </p:txBody>
      </p:sp>
      <p:cxnSp>
        <p:nvCxnSpPr>
          <p:cNvPr id="17419" name="Straight Connector 16"/>
          <p:cNvCxnSpPr>
            <a:cxnSpLocks noChangeShapeType="1"/>
            <a:endCxn id="17415" idx="1"/>
          </p:cNvCxnSpPr>
          <p:nvPr/>
        </p:nvCxnSpPr>
        <p:spPr bwMode="auto">
          <a:xfrm>
            <a:off x="2743200" y="3352800"/>
            <a:ext cx="990600" cy="2382"/>
          </a:xfrm>
          <a:prstGeom prst="line">
            <a:avLst/>
          </a:prstGeom>
          <a:noFill/>
          <a:ln w="57150" algn="ctr">
            <a:solidFill>
              <a:schemeClr val="tx1"/>
            </a:solidFill>
            <a:round/>
            <a:headEnd/>
            <a:tailEnd type="triangle" w="lg" len="lg"/>
          </a:ln>
        </p:spPr>
      </p:cxnSp>
      <p:sp>
        <p:nvSpPr>
          <p:cNvPr id="17420" name="Rectangle 17"/>
          <p:cNvSpPr>
            <a:spLocks noChangeArrowheads="1"/>
          </p:cNvSpPr>
          <p:nvPr/>
        </p:nvSpPr>
        <p:spPr bwMode="auto">
          <a:xfrm>
            <a:off x="685800" y="1447800"/>
            <a:ext cx="1524000" cy="954088"/>
          </a:xfrm>
          <a:prstGeom prst="rect">
            <a:avLst/>
          </a:prstGeom>
          <a:noFill/>
          <a:ln w="9525">
            <a:noFill/>
            <a:miter lim="800000"/>
            <a:headEnd/>
            <a:tailEnd/>
          </a:ln>
        </p:spPr>
        <p:txBody>
          <a:bodyPr>
            <a:spAutoFit/>
          </a:bodyPr>
          <a:lstStyle/>
          <a:p>
            <a:pPr algn="ctr"/>
            <a:r>
              <a:rPr lang="en-US" sz="2800" b="1" dirty="0"/>
              <a:t>System</a:t>
            </a:r>
            <a:br>
              <a:rPr lang="en-US" sz="2800" b="1" dirty="0"/>
            </a:br>
            <a:r>
              <a:rPr lang="en-US" sz="2800" b="1" dirty="0"/>
              <a:t>model</a:t>
            </a:r>
          </a:p>
        </p:txBody>
      </p:sp>
      <p:sp>
        <p:nvSpPr>
          <p:cNvPr id="2" name="Rectangle 1"/>
          <p:cNvSpPr/>
          <p:nvPr/>
        </p:nvSpPr>
        <p:spPr>
          <a:xfrm>
            <a:off x="533400" y="4309408"/>
            <a:ext cx="8305800" cy="1938992"/>
          </a:xfrm>
          <a:prstGeom prst="rect">
            <a:avLst/>
          </a:prstGeom>
        </p:spPr>
        <p:txBody>
          <a:bodyPr wrap="square">
            <a:spAutoFit/>
          </a:bodyPr>
          <a:lstStyle/>
          <a:p>
            <a:r>
              <a:rPr lang="en-US" sz="2400" dirty="0"/>
              <a:t>Interface model should </a:t>
            </a:r>
            <a:r>
              <a:rPr lang="en-US" sz="2400" dirty="0" smtClean="0"/>
              <a:t>be:</a:t>
            </a:r>
            <a:endParaRPr lang="en-US" sz="2400" dirty="0"/>
          </a:p>
          <a:p>
            <a:pPr marL="800100" lvl="1" indent="-342900">
              <a:buFont typeface="Arial"/>
              <a:buChar char="•"/>
            </a:pPr>
            <a:r>
              <a:rPr lang="en-US" sz="2400" dirty="0"/>
              <a:t>Simple</a:t>
            </a:r>
          </a:p>
          <a:p>
            <a:pPr marL="800100" lvl="1" indent="-342900">
              <a:buFont typeface="Arial"/>
              <a:buChar char="•"/>
            </a:pPr>
            <a:r>
              <a:rPr lang="en-US" sz="2400" dirty="0" smtClean="0"/>
              <a:t>Appropriate (matching the task </a:t>
            </a:r>
            <a:br>
              <a:rPr lang="en-US" sz="2400" dirty="0" smtClean="0"/>
            </a:br>
            <a:r>
              <a:rPr lang="en-US" sz="2400" dirty="0" smtClean="0"/>
              <a:t>that needs to be done)</a:t>
            </a:r>
            <a:endParaRPr lang="en-US" sz="2400" b="1" dirty="0"/>
          </a:p>
          <a:p>
            <a:pPr marL="800100" lvl="1" indent="-342900">
              <a:buFont typeface="Arial"/>
              <a:buChar char="•"/>
            </a:pPr>
            <a:r>
              <a:rPr lang="en-US" sz="2400" dirty="0"/>
              <a:t>Well-communicated</a:t>
            </a:r>
          </a:p>
        </p:txBody>
      </p:sp>
      <p:pic>
        <p:nvPicPr>
          <p:cNvPr id="15" name="Picture 14"/>
          <p:cNvPicPr>
            <a:picLocks noChangeAspect="1"/>
          </p:cNvPicPr>
          <p:nvPr/>
        </p:nvPicPr>
        <p:blipFill>
          <a:blip r:embed="rId4"/>
          <a:stretch>
            <a:fillRect/>
          </a:stretch>
        </p:blipFill>
        <p:spPr>
          <a:xfrm>
            <a:off x="5715000" y="4724400"/>
            <a:ext cx="1875388" cy="1431546"/>
          </a:xfrm>
          <a:prstGeom prst="rect">
            <a:avLst/>
          </a:prstGeom>
        </p:spPr>
      </p:pic>
      <p:pic>
        <p:nvPicPr>
          <p:cNvPr id="16" name="Picture 15"/>
          <p:cNvPicPr>
            <a:picLocks noChangeAspect="1"/>
          </p:cNvPicPr>
          <p:nvPr/>
        </p:nvPicPr>
        <p:blipFill>
          <a:blip r:embed="rId5"/>
          <a:stretch>
            <a:fillRect/>
          </a:stretch>
        </p:blipFill>
        <p:spPr>
          <a:xfrm flipH="1">
            <a:off x="7696200" y="4648200"/>
            <a:ext cx="1161143" cy="1524000"/>
          </a:xfrm>
          <a:prstGeom prst="rect">
            <a:avLst/>
          </a:prstGeom>
        </p:spPr>
      </p:pic>
    </p:spTree>
    <p:extLst>
      <p:ext uri="{BB962C8B-B14F-4D97-AF65-F5344CB8AC3E}">
        <p14:creationId xmlns:p14="http://schemas.microsoft.com/office/powerpoint/2010/main" val="41932125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Back vs. Previous</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pPr>
              <a:defRPr/>
            </a:pPr>
            <a:fld id="{2BFED5DB-3631-4732-83DE-CBA91DB25842}" type="slidenum">
              <a:rPr lang="en-US" smtClean="0"/>
              <a:pPr>
                <a:defRPr/>
              </a:pPr>
              <a:t>28</a:t>
            </a:fld>
            <a:endParaRPr lang="en-US"/>
          </a:p>
        </p:txBody>
      </p:sp>
      <p:pic>
        <p:nvPicPr>
          <p:cNvPr id="7" name="Picture 6"/>
          <p:cNvPicPr>
            <a:picLocks noChangeAspect="1"/>
          </p:cNvPicPr>
          <p:nvPr/>
        </p:nvPicPr>
        <p:blipFill>
          <a:blip r:embed="rId3"/>
          <a:stretch>
            <a:fillRect/>
          </a:stretch>
        </p:blipFill>
        <p:spPr>
          <a:xfrm>
            <a:off x="3124200" y="3352800"/>
            <a:ext cx="4762500" cy="889000"/>
          </a:xfrm>
          <a:prstGeom prst="rect">
            <a:avLst/>
          </a:prstGeom>
        </p:spPr>
      </p:pic>
      <p:pic>
        <p:nvPicPr>
          <p:cNvPr id="8" name="Picture 7"/>
          <p:cNvPicPr>
            <a:picLocks noChangeAspect="1"/>
          </p:cNvPicPr>
          <p:nvPr/>
        </p:nvPicPr>
        <p:blipFill>
          <a:blip r:embed="rId4"/>
          <a:srcRect r="17932" b="88136"/>
          <a:stretch>
            <a:fillRect/>
          </a:stretch>
        </p:blipFill>
        <p:spPr>
          <a:xfrm>
            <a:off x="533400" y="1676400"/>
            <a:ext cx="7402286" cy="609600"/>
          </a:xfrm>
          <a:prstGeom prst="rect">
            <a:avLst/>
          </a:prstGeom>
        </p:spPr>
      </p:pic>
      <p:pic>
        <p:nvPicPr>
          <p:cNvPr id="10" name="Picture 9"/>
          <p:cNvPicPr>
            <a:picLocks noChangeAspect="1"/>
          </p:cNvPicPr>
          <p:nvPr/>
        </p:nvPicPr>
        <p:blipFill>
          <a:blip r:embed="rId5"/>
          <a:stretch>
            <a:fillRect/>
          </a:stretch>
        </p:blipFill>
        <p:spPr>
          <a:xfrm>
            <a:off x="533400" y="2286000"/>
            <a:ext cx="1600200" cy="1619364"/>
          </a:xfrm>
          <a:prstGeom prst="rect">
            <a:avLst/>
          </a:prstGeom>
        </p:spPr>
      </p:pic>
    </p:spTree>
    <p:extLst>
      <p:ext uri="{BB962C8B-B14F-4D97-AF65-F5344CB8AC3E}">
        <p14:creationId xmlns:p14="http://schemas.microsoft.com/office/powerpoint/2010/main" val="3271704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Graphical Editing</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29</a:t>
            </a:fld>
            <a:endParaRPr lang="en-US"/>
          </a:p>
        </p:txBody>
      </p:sp>
      <p:sp>
        <p:nvSpPr>
          <p:cNvPr id="8" name="Rectangle 7"/>
          <p:cNvSpPr/>
          <p:nvPr/>
        </p:nvSpPr>
        <p:spPr bwMode="auto">
          <a:xfrm>
            <a:off x="2819400" y="1447800"/>
            <a:ext cx="1524000" cy="914400"/>
          </a:xfrm>
          <a:prstGeom prst="rect">
            <a:avLst/>
          </a:prstGeom>
          <a:solidFill>
            <a:schemeClr val="accent2">
              <a:lumMod val="40000"/>
              <a:lumOff val="60000"/>
            </a:schemeClr>
          </a:solidFill>
          <a:ln w="25400" cap="flat" cmpd="sng" algn="ctr">
            <a:noFill/>
            <a:prstDash val="solid"/>
            <a:round/>
            <a:headEnd type="none" w="med" len="med"/>
            <a:tailEnd type="triangle" w="lg" len="lg"/>
          </a:ln>
          <a:effectLst/>
        </p:spPr>
        <p:txBody>
          <a:bodyPr vert="horz" wrap="none" lIns="91440" tIns="45720" rIns="91440" bIns="4572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cs typeface="Arial" charset="0"/>
            </a:endParaRPr>
          </a:p>
        </p:txBody>
      </p:sp>
      <p:sp>
        <p:nvSpPr>
          <p:cNvPr id="7" name="TextBox 6"/>
          <p:cNvSpPr txBox="1"/>
          <p:nvPr/>
        </p:nvSpPr>
        <p:spPr>
          <a:xfrm>
            <a:off x="3276600" y="1676400"/>
            <a:ext cx="2438400" cy="523220"/>
          </a:xfrm>
          <a:prstGeom prst="rect">
            <a:avLst/>
          </a:prstGeom>
          <a:noFill/>
        </p:spPr>
        <p:txBody>
          <a:bodyPr wrap="square" rtlCol="0">
            <a:spAutoFit/>
          </a:bodyPr>
          <a:lstStyle/>
          <a:p>
            <a:r>
              <a:rPr lang="en-US" sz="2800" dirty="0" smtClean="0"/>
              <a:t>Edit this text</a:t>
            </a:r>
            <a:endParaRPr lang="en-US" sz="2800" dirty="0"/>
          </a:p>
        </p:txBody>
      </p:sp>
      <p:pic>
        <p:nvPicPr>
          <p:cNvPr id="10" name="Picture 9"/>
          <p:cNvPicPr>
            <a:picLocks noChangeAspect="1"/>
          </p:cNvPicPr>
          <p:nvPr/>
        </p:nvPicPr>
        <p:blipFill>
          <a:blip r:embed="rId3"/>
          <a:stretch>
            <a:fillRect/>
          </a:stretch>
        </p:blipFill>
        <p:spPr>
          <a:xfrm>
            <a:off x="304800" y="3048000"/>
            <a:ext cx="2971800" cy="1303248"/>
          </a:xfrm>
          <a:prstGeom prst="rect">
            <a:avLst/>
          </a:prstGeom>
        </p:spPr>
      </p:pic>
      <p:sp>
        <p:nvSpPr>
          <p:cNvPr id="11" name="Rectangle 17"/>
          <p:cNvSpPr>
            <a:spLocks noChangeArrowheads="1"/>
          </p:cNvSpPr>
          <p:nvPr/>
        </p:nvSpPr>
        <p:spPr bwMode="auto">
          <a:xfrm>
            <a:off x="304800" y="4267200"/>
            <a:ext cx="2819400" cy="584776"/>
          </a:xfrm>
          <a:prstGeom prst="rect">
            <a:avLst/>
          </a:prstGeom>
          <a:noFill/>
          <a:ln w="9525">
            <a:noFill/>
            <a:miter lim="800000"/>
            <a:headEnd/>
            <a:tailEnd/>
          </a:ln>
        </p:spPr>
        <p:txBody>
          <a:bodyPr wrap="square">
            <a:spAutoFit/>
          </a:bodyPr>
          <a:lstStyle/>
          <a:p>
            <a:pPr algn="ctr"/>
            <a:r>
              <a:rPr lang="en-US" sz="1600" dirty="0" smtClean="0"/>
              <a:t>Structured graphics model</a:t>
            </a:r>
            <a:br>
              <a:rPr lang="en-US" sz="1600" dirty="0" smtClean="0"/>
            </a:br>
            <a:r>
              <a:rPr lang="en-US" sz="1600" dirty="0" smtClean="0"/>
              <a:t>(e.g. Illustrator, PowerPoint)</a:t>
            </a:r>
            <a:endParaRPr lang="en-US" sz="1600" dirty="0"/>
          </a:p>
        </p:txBody>
      </p:sp>
      <p:sp>
        <p:nvSpPr>
          <p:cNvPr id="12" name="Rectangle 17"/>
          <p:cNvSpPr>
            <a:spLocks noChangeArrowheads="1"/>
          </p:cNvSpPr>
          <p:nvPr/>
        </p:nvSpPr>
        <p:spPr bwMode="auto">
          <a:xfrm>
            <a:off x="6172200" y="4343400"/>
            <a:ext cx="2819400" cy="584776"/>
          </a:xfrm>
          <a:prstGeom prst="rect">
            <a:avLst/>
          </a:prstGeom>
          <a:noFill/>
          <a:ln w="9525">
            <a:noFill/>
            <a:miter lim="800000"/>
            <a:headEnd/>
            <a:tailEnd/>
          </a:ln>
        </p:spPr>
        <p:txBody>
          <a:bodyPr wrap="square">
            <a:spAutoFit/>
          </a:bodyPr>
          <a:lstStyle/>
          <a:p>
            <a:pPr algn="ctr"/>
            <a:r>
              <a:rPr lang="en-US" sz="1600" dirty="0" smtClean="0"/>
              <a:t>Pixel model, no layers</a:t>
            </a:r>
            <a:br>
              <a:rPr lang="en-US" sz="1600" dirty="0" smtClean="0"/>
            </a:br>
            <a:r>
              <a:rPr lang="en-US" sz="1600" dirty="0" smtClean="0"/>
              <a:t>(e.g. MS Paint)</a:t>
            </a:r>
            <a:endParaRPr lang="en-US" sz="1600" dirty="0"/>
          </a:p>
        </p:txBody>
      </p:sp>
      <p:pic>
        <p:nvPicPr>
          <p:cNvPr id="13" name="Picture 12"/>
          <p:cNvPicPr>
            <a:picLocks noChangeAspect="1"/>
          </p:cNvPicPr>
          <p:nvPr/>
        </p:nvPicPr>
        <p:blipFill>
          <a:blip r:embed="rId4"/>
          <a:stretch>
            <a:fillRect/>
          </a:stretch>
        </p:blipFill>
        <p:spPr>
          <a:xfrm>
            <a:off x="6629400" y="3276600"/>
            <a:ext cx="2273300" cy="875078"/>
          </a:xfrm>
          <a:prstGeom prst="rect">
            <a:avLst/>
          </a:prstGeom>
        </p:spPr>
      </p:pic>
      <p:sp>
        <p:nvSpPr>
          <p:cNvPr id="14" name="Rectangle 17"/>
          <p:cNvSpPr>
            <a:spLocks noChangeArrowheads="1"/>
          </p:cNvSpPr>
          <p:nvPr/>
        </p:nvSpPr>
        <p:spPr bwMode="auto">
          <a:xfrm>
            <a:off x="3429000" y="4267200"/>
            <a:ext cx="2819400" cy="584776"/>
          </a:xfrm>
          <a:prstGeom prst="rect">
            <a:avLst/>
          </a:prstGeom>
          <a:noFill/>
          <a:ln w="9525">
            <a:noFill/>
            <a:miter lim="800000"/>
            <a:headEnd/>
            <a:tailEnd/>
          </a:ln>
        </p:spPr>
        <p:txBody>
          <a:bodyPr wrap="square">
            <a:spAutoFit/>
          </a:bodyPr>
          <a:lstStyle/>
          <a:p>
            <a:pPr algn="ctr"/>
            <a:r>
              <a:rPr lang="en-US" sz="1600" dirty="0" smtClean="0"/>
              <a:t>Pixel model with layers</a:t>
            </a:r>
            <a:br>
              <a:rPr lang="en-US" sz="1600" dirty="0" smtClean="0"/>
            </a:br>
            <a:r>
              <a:rPr lang="en-US" sz="1600" dirty="0" smtClean="0"/>
              <a:t>(e.g. Photoshop)</a:t>
            </a:r>
            <a:endParaRPr lang="en-US" sz="1600" dirty="0"/>
          </a:p>
        </p:txBody>
      </p:sp>
      <p:pic>
        <p:nvPicPr>
          <p:cNvPr id="16" name="Picture 15"/>
          <p:cNvPicPr>
            <a:picLocks noChangeAspect="1"/>
          </p:cNvPicPr>
          <p:nvPr/>
        </p:nvPicPr>
        <p:blipFill>
          <a:blip r:embed="rId5"/>
          <a:stretch>
            <a:fillRect/>
          </a:stretch>
        </p:blipFill>
        <p:spPr>
          <a:xfrm>
            <a:off x="3581400" y="3200400"/>
            <a:ext cx="2692400" cy="1026762"/>
          </a:xfrm>
          <a:prstGeom prst="rect">
            <a:avLst/>
          </a:prstGeom>
        </p:spPr>
      </p:pic>
    </p:spTree>
    <p:extLst>
      <p:ext uri="{BB962C8B-B14F-4D97-AF65-F5344CB8AC3E}">
        <p14:creationId xmlns:p14="http://schemas.microsoft.com/office/powerpoint/2010/main" val="169495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UI Hall of Shame!</a:t>
            </a:r>
          </a:p>
        </p:txBody>
      </p:sp>
      <p:sp>
        <p:nvSpPr>
          <p:cNvPr id="6147" name="Text Placeholder 7"/>
          <p:cNvSpPr>
            <a:spLocks noGrp="1"/>
          </p:cNvSpPr>
          <p:nvPr>
            <p:ph type="body" idx="1"/>
          </p:nvPr>
        </p:nvSpPr>
        <p:spPr/>
        <p:txBody>
          <a:bodyPr/>
          <a:lstStyle/>
          <a:p>
            <a:endParaRPr lang="en-US" smtClean="0"/>
          </a:p>
        </p:txBody>
      </p:sp>
      <p:sp>
        <p:nvSpPr>
          <p:cNvPr id="6148" name="Date Placeholder 2"/>
          <p:cNvSpPr>
            <a:spLocks noGrp="1"/>
          </p:cNvSpPr>
          <p:nvPr>
            <p:ph type="dt" sz="quarter" idx="10"/>
          </p:nvPr>
        </p:nvSpPr>
        <p:spPr>
          <a:noFill/>
        </p:spPr>
        <p:txBody>
          <a:bodyPr/>
          <a:lstStyle/>
          <a:p>
            <a:r>
              <a:rPr lang="en-US" smtClean="0"/>
              <a:t>Spring 2013</a:t>
            </a:r>
          </a:p>
        </p:txBody>
      </p:sp>
      <p:sp>
        <p:nvSpPr>
          <p:cNvPr id="6149" name="Footer Placeholder 3"/>
          <p:cNvSpPr>
            <a:spLocks noGrp="1"/>
          </p:cNvSpPr>
          <p:nvPr>
            <p:ph type="ftr" sz="quarter" idx="11"/>
          </p:nvPr>
        </p:nvSpPr>
        <p:spPr>
          <a:noFill/>
        </p:spPr>
        <p:txBody>
          <a:bodyPr/>
          <a:lstStyle/>
          <a:p>
            <a:r>
              <a:rPr lang="en-US" smtClean="0"/>
              <a:t>6.813/6.831 User Interface Design and Implementation</a:t>
            </a:r>
          </a:p>
        </p:txBody>
      </p:sp>
      <p:sp>
        <p:nvSpPr>
          <p:cNvPr id="6150" name="Slide Number Placeholder 4"/>
          <p:cNvSpPr>
            <a:spLocks noGrp="1"/>
          </p:cNvSpPr>
          <p:nvPr>
            <p:ph type="sldNum" sz="quarter" idx="12"/>
          </p:nvPr>
        </p:nvSpPr>
        <p:spPr>
          <a:noFill/>
        </p:spPr>
        <p:txBody>
          <a:bodyPr/>
          <a:lstStyle/>
          <a:p>
            <a:fld id="{FA0511A7-FE39-4788-A96B-28A1A3827947}" type="slidenum">
              <a:rPr lang="en-US" smtClean="0"/>
              <a:pPr/>
              <a:t>3</a:t>
            </a:fld>
            <a:endParaRPr lang="en-US" smtClean="0"/>
          </a:p>
        </p:txBody>
      </p:sp>
      <p:pic>
        <p:nvPicPr>
          <p:cNvPr id="6151" name="Picture 3" descr="cdibmx"/>
          <p:cNvPicPr>
            <a:picLocks noChangeAspect="1" noChangeArrowheads="1"/>
          </p:cNvPicPr>
          <p:nvPr/>
        </p:nvPicPr>
        <p:blipFill>
          <a:blip r:embed="rId3" cstate="print"/>
          <a:srcRect/>
          <a:stretch>
            <a:fillRect/>
          </a:stretch>
        </p:blipFill>
        <p:spPr bwMode="auto">
          <a:xfrm>
            <a:off x="838200" y="1447800"/>
            <a:ext cx="7467600" cy="3284538"/>
          </a:xfrm>
          <a:prstGeom prst="rect">
            <a:avLst/>
          </a:prstGeom>
          <a:noFill/>
          <a:ln w="9525">
            <a:noFill/>
            <a:miter lim="800000"/>
            <a:headEnd/>
            <a:tailEnd/>
          </a:ln>
        </p:spPr>
      </p:pic>
      <p:sp>
        <p:nvSpPr>
          <p:cNvPr id="6152" name="Rectangle 4"/>
          <p:cNvSpPr>
            <a:spLocks noChangeArrowheads="1"/>
          </p:cNvSpPr>
          <p:nvPr/>
        </p:nvSpPr>
        <p:spPr bwMode="auto">
          <a:xfrm>
            <a:off x="5867400" y="4724400"/>
            <a:ext cx="2478088" cy="274638"/>
          </a:xfrm>
          <a:prstGeom prst="rect">
            <a:avLst/>
          </a:prstGeom>
          <a:noFill/>
          <a:ln w="12700" algn="ctr">
            <a:noFill/>
            <a:miter lim="800000"/>
            <a:headEnd type="none" w="sm" len="sm"/>
            <a:tailEnd type="none" w="sm" len="sm"/>
          </a:ln>
        </p:spPr>
        <p:txBody>
          <a:bodyPr wrap="none" anchorCtr="1">
            <a:spAutoFit/>
          </a:bodyPr>
          <a:lstStyle/>
          <a:p>
            <a:pPr eaLnBrk="0" hangingPunct="0"/>
            <a:r>
              <a:rPr lang="en-US" sz="1200" b="1">
                <a:solidFill>
                  <a:srgbClr val="001963"/>
                </a:solidFill>
                <a:latin typeface="Gill Sans MT" pitchFamily="34" charset="0"/>
                <a:cs typeface="Times New Roman" pitchFamily="-97" charset="0"/>
              </a:rPr>
              <a:t>Source: Interface Hall of Shame</a:t>
            </a:r>
          </a:p>
        </p:txBody>
      </p:sp>
    </p:spTree>
    <p:extLst>
      <p:ext uri="{BB962C8B-B14F-4D97-AF65-F5344CB8AC3E}">
        <p14:creationId xmlns:p14="http://schemas.microsoft.com/office/powerpoint/2010/main" val="6767577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Text Editing</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30</a:t>
            </a:fld>
            <a:endParaRPr lang="en-US"/>
          </a:p>
        </p:txBody>
      </p:sp>
      <p:pic>
        <p:nvPicPr>
          <p:cNvPr id="8" name="Picture 7"/>
          <p:cNvPicPr>
            <a:picLocks noChangeAspect="1"/>
          </p:cNvPicPr>
          <p:nvPr/>
        </p:nvPicPr>
        <p:blipFill>
          <a:blip r:embed="rId3"/>
          <a:stretch>
            <a:fillRect/>
          </a:stretch>
        </p:blipFill>
        <p:spPr>
          <a:xfrm>
            <a:off x="228600" y="1752600"/>
            <a:ext cx="3352800" cy="2694349"/>
          </a:xfrm>
          <a:prstGeom prst="rect">
            <a:avLst/>
          </a:prstGeom>
        </p:spPr>
      </p:pic>
      <p:sp>
        <p:nvSpPr>
          <p:cNvPr id="9" name="Rectangle 17"/>
          <p:cNvSpPr>
            <a:spLocks noChangeArrowheads="1"/>
          </p:cNvSpPr>
          <p:nvPr/>
        </p:nvSpPr>
        <p:spPr bwMode="auto">
          <a:xfrm>
            <a:off x="533400" y="4495800"/>
            <a:ext cx="2819400" cy="584776"/>
          </a:xfrm>
          <a:prstGeom prst="rect">
            <a:avLst/>
          </a:prstGeom>
          <a:noFill/>
          <a:ln w="9525">
            <a:noFill/>
            <a:miter lim="800000"/>
            <a:headEnd/>
            <a:tailEnd/>
          </a:ln>
        </p:spPr>
        <p:txBody>
          <a:bodyPr wrap="square">
            <a:spAutoFit/>
          </a:bodyPr>
          <a:lstStyle/>
          <a:p>
            <a:pPr algn="ctr"/>
            <a:r>
              <a:rPr lang="en-US" sz="1600" dirty="0" smtClean="0"/>
              <a:t>Typewriter: </a:t>
            </a:r>
            <a:br>
              <a:rPr lang="en-US" sz="1600" dirty="0" smtClean="0"/>
            </a:br>
            <a:r>
              <a:rPr lang="en-US" sz="1600" dirty="0" smtClean="0"/>
              <a:t>2D grid of characters</a:t>
            </a:r>
            <a:endParaRPr lang="en-US" sz="1600" dirty="0"/>
          </a:p>
        </p:txBody>
      </p:sp>
      <p:pic>
        <p:nvPicPr>
          <p:cNvPr id="11" name="Picture 10"/>
          <p:cNvPicPr>
            <a:picLocks noChangeAspect="1"/>
          </p:cNvPicPr>
          <p:nvPr/>
        </p:nvPicPr>
        <p:blipFill>
          <a:blip r:embed="rId4"/>
          <a:stretch>
            <a:fillRect/>
          </a:stretch>
        </p:blipFill>
        <p:spPr>
          <a:xfrm>
            <a:off x="5257800" y="2590800"/>
            <a:ext cx="3390900" cy="1092200"/>
          </a:xfrm>
          <a:prstGeom prst="rect">
            <a:avLst/>
          </a:prstGeom>
        </p:spPr>
      </p:pic>
      <p:sp>
        <p:nvSpPr>
          <p:cNvPr id="12" name="Rectangle 17"/>
          <p:cNvSpPr>
            <a:spLocks noChangeArrowheads="1"/>
          </p:cNvSpPr>
          <p:nvPr/>
        </p:nvSpPr>
        <p:spPr bwMode="auto">
          <a:xfrm>
            <a:off x="5257800" y="4495800"/>
            <a:ext cx="3505200" cy="584776"/>
          </a:xfrm>
          <a:prstGeom prst="rect">
            <a:avLst/>
          </a:prstGeom>
          <a:noFill/>
          <a:ln w="9525">
            <a:noFill/>
            <a:miter lim="800000"/>
            <a:headEnd/>
            <a:tailEnd/>
          </a:ln>
        </p:spPr>
        <p:txBody>
          <a:bodyPr wrap="square">
            <a:spAutoFit/>
          </a:bodyPr>
          <a:lstStyle/>
          <a:p>
            <a:pPr algn="ctr"/>
            <a:r>
              <a:rPr lang="en-US" sz="1600" dirty="0" smtClean="0"/>
              <a:t>Text editor: </a:t>
            </a:r>
            <a:br>
              <a:rPr lang="en-US" sz="1600" dirty="0" smtClean="0"/>
            </a:br>
            <a:r>
              <a:rPr lang="en-US" sz="1600" dirty="0" smtClean="0"/>
              <a:t>1D string with </a:t>
            </a:r>
            <a:r>
              <a:rPr lang="en-US" sz="1600" dirty="0" err="1" smtClean="0"/>
              <a:t>linebreak</a:t>
            </a:r>
            <a:r>
              <a:rPr lang="en-US" sz="1600" dirty="0" smtClean="0"/>
              <a:t> characters</a:t>
            </a:r>
            <a:endParaRPr lang="en-US" sz="1600" dirty="0"/>
          </a:p>
        </p:txBody>
      </p:sp>
    </p:spTree>
    <p:extLst>
      <p:ext uri="{BB962C8B-B14F-4D97-AF65-F5344CB8AC3E}">
        <p14:creationId xmlns:p14="http://schemas.microsoft.com/office/powerpoint/2010/main" val="4032335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loud Callout 12"/>
          <p:cNvSpPr/>
          <p:nvPr/>
        </p:nvSpPr>
        <p:spPr bwMode="auto">
          <a:xfrm>
            <a:off x="6400800" y="838200"/>
            <a:ext cx="2743200" cy="2514600"/>
          </a:xfrm>
          <a:prstGeom prst="cloudCallout">
            <a:avLst>
              <a:gd name="adj1" fmla="val -71813"/>
              <a:gd name="adj2" fmla="val 36585"/>
            </a:avLst>
          </a:prstGeom>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wrap="none" anchorCtr="1"/>
          <a:lstStyle/>
          <a:p>
            <a:pPr algn="ctr">
              <a:defRPr/>
            </a:pPr>
            <a:r>
              <a:rPr lang="en-US" sz="2800" b="1" dirty="0" smtClean="0">
                <a:solidFill>
                  <a:srgbClr val="000000"/>
                </a:solidFill>
              </a:rPr>
              <a:t>Valve?</a:t>
            </a:r>
            <a:endParaRPr lang="en-US" sz="2800" b="1" dirty="0">
              <a:solidFill>
                <a:srgbClr val="000000"/>
              </a:solidFill>
            </a:endParaRPr>
          </a:p>
        </p:txBody>
      </p:sp>
      <p:sp>
        <p:nvSpPr>
          <p:cNvPr id="11" name="Cloud Callout 10"/>
          <p:cNvSpPr/>
          <p:nvPr/>
        </p:nvSpPr>
        <p:spPr bwMode="auto">
          <a:xfrm>
            <a:off x="6400800" y="3505200"/>
            <a:ext cx="2514600" cy="2362200"/>
          </a:xfrm>
          <a:prstGeom prst="cloudCallout">
            <a:avLst>
              <a:gd name="adj1" fmla="val -78903"/>
              <a:gd name="adj2" fmla="val -42588"/>
            </a:avLst>
          </a:prstGeom>
          <a:ln>
            <a:headEnd type="none" w="med" len="med"/>
            <a:tailEnd type="triangle" w="lg" len="lg"/>
          </a:ln>
        </p:spPr>
        <p:style>
          <a:lnRef idx="2">
            <a:schemeClr val="accent3">
              <a:shade val="50000"/>
            </a:schemeClr>
          </a:lnRef>
          <a:fillRef idx="1">
            <a:schemeClr val="accent3"/>
          </a:fillRef>
          <a:effectRef idx="0">
            <a:schemeClr val="accent3"/>
          </a:effectRef>
          <a:fontRef idx="minor">
            <a:schemeClr val="lt1"/>
          </a:fontRef>
        </p:style>
        <p:txBody>
          <a:bodyPr wrap="none" anchorCtr="1"/>
          <a:lstStyle/>
          <a:p>
            <a:pPr algn="ctr">
              <a:defRPr/>
            </a:pPr>
            <a:r>
              <a:rPr lang="en-US" sz="2800" b="1" dirty="0" smtClean="0">
                <a:solidFill>
                  <a:srgbClr val="000000"/>
                </a:solidFill>
              </a:rPr>
              <a:t>Switch?</a:t>
            </a:r>
            <a:endParaRPr lang="en-US" sz="2800" b="1" dirty="0">
              <a:solidFill>
                <a:srgbClr val="000000"/>
              </a:solidFill>
            </a:endParaRPr>
          </a:p>
        </p:txBody>
      </p:sp>
      <p:sp>
        <p:nvSpPr>
          <p:cNvPr id="2" name="Title 1"/>
          <p:cNvSpPr>
            <a:spLocks noGrp="1"/>
          </p:cNvSpPr>
          <p:nvPr>
            <p:ph type="title"/>
          </p:nvPr>
        </p:nvSpPr>
        <p:spPr/>
        <p:txBody>
          <a:bodyPr/>
          <a:lstStyle/>
          <a:p>
            <a:r>
              <a:rPr lang="en-US" dirty="0" smtClean="0"/>
              <a:t>User’s Model May Be Wrong</a:t>
            </a:r>
            <a:endParaRPr lang="en-US" dirty="0"/>
          </a:p>
        </p:txBody>
      </p:sp>
      <p:sp>
        <p:nvSpPr>
          <p:cNvPr id="3" name="Content Placeholder 2"/>
          <p:cNvSpPr>
            <a:spLocks noGrp="1"/>
          </p:cNvSpPr>
          <p:nvPr>
            <p:ph idx="1"/>
          </p:nvPr>
        </p:nvSpPr>
        <p:spPr>
          <a:xfrm>
            <a:off x="685800" y="1143000"/>
            <a:ext cx="7772400" cy="4724400"/>
          </a:xfrm>
        </p:spPr>
        <p:txBody>
          <a:bodyPr/>
          <a:lstStyle/>
          <a:p>
            <a:r>
              <a:rPr lang="en-US" dirty="0" smtClean="0"/>
              <a:t>Electricity flows like water</a:t>
            </a:r>
          </a:p>
          <a:p>
            <a:r>
              <a:rPr lang="en-US" dirty="0" smtClean="0"/>
              <a:t>Thermostat</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08BF3C87-60DA-48BB-AE3C-B67AEA404027}" type="slidenum">
              <a:rPr lang="en-US" smtClean="0"/>
              <a:pPr/>
              <a:t>31</a:t>
            </a:fld>
            <a:endParaRPr lang="en-US"/>
          </a:p>
        </p:txBody>
      </p:sp>
      <p:pic>
        <p:nvPicPr>
          <p:cNvPr id="10" name="Picture 9"/>
          <p:cNvPicPr>
            <a:picLocks noChangeAspect="1"/>
          </p:cNvPicPr>
          <p:nvPr/>
        </p:nvPicPr>
        <p:blipFill>
          <a:blip r:embed="rId3"/>
          <a:stretch>
            <a:fillRect/>
          </a:stretch>
        </p:blipFill>
        <p:spPr>
          <a:xfrm>
            <a:off x="7162800" y="1828800"/>
            <a:ext cx="1054608" cy="1066800"/>
          </a:xfrm>
          <a:prstGeom prst="rect">
            <a:avLst/>
          </a:prstGeom>
        </p:spPr>
      </p:pic>
      <p:pic>
        <p:nvPicPr>
          <p:cNvPr id="14" name="Picture 13"/>
          <p:cNvPicPr>
            <a:picLocks noChangeAspect="1"/>
          </p:cNvPicPr>
          <p:nvPr/>
        </p:nvPicPr>
        <p:blipFill>
          <a:blip r:embed="rId4"/>
          <a:stretch>
            <a:fillRect/>
          </a:stretch>
        </p:blipFill>
        <p:spPr>
          <a:xfrm>
            <a:off x="6858000" y="4495800"/>
            <a:ext cx="1470216" cy="978362"/>
          </a:xfrm>
          <a:prstGeom prst="rect">
            <a:avLst/>
          </a:prstGeom>
        </p:spPr>
      </p:pic>
      <p:pic>
        <p:nvPicPr>
          <p:cNvPr id="15" name="Picture 14"/>
          <p:cNvPicPr>
            <a:picLocks noChangeAspect="1"/>
          </p:cNvPicPr>
          <p:nvPr/>
        </p:nvPicPr>
        <p:blipFill>
          <a:blip r:embed="rId5"/>
          <a:stretch>
            <a:fillRect/>
          </a:stretch>
        </p:blipFill>
        <p:spPr>
          <a:xfrm>
            <a:off x="685800" y="2438400"/>
            <a:ext cx="2133600" cy="2133600"/>
          </a:xfrm>
          <a:prstGeom prst="rect">
            <a:avLst/>
          </a:prstGeom>
        </p:spPr>
      </p:pic>
      <p:sp>
        <p:nvSpPr>
          <p:cNvPr id="16" name="Rectangle 17"/>
          <p:cNvSpPr>
            <a:spLocks noChangeArrowheads="1"/>
          </p:cNvSpPr>
          <p:nvPr/>
        </p:nvSpPr>
        <p:spPr bwMode="auto">
          <a:xfrm>
            <a:off x="685800" y="4800600"/>
            <a:ext cx="2057400" cy="400110"/>
          </a:xfrm>
          <a:prstGeom prst="rect">
            <a:avLst/>
          </a:prstGeom>
          <a:noFill/>
          <a:ln w="9525">
            <a:noFill/>
            <a:miter lim="800000"/>
            <a:headEnd/>
            <a:tailEnd/>
          </a:ln>
        </p:spPr>
        <p:txBody>
          <a:bodyPr wrap="square">
            <a:spAutoFit/>
          </a:bodyPr>
          <a:lstStyle/>
          <a:p>
            <a:pPr algn="ctr"/>
            <a:r>
              <a:rPr lang="en-US" dirty="0" smtClean="0"/>
              <a:t>System model</a:t>
            </a:r>
            <a:endParaRPr lang="en-US" dirty="0"/>
          </a:p>
        </p:txBody>
      </p:sp>
      <p:sp>
        <p:nvSpPr>
          <p:cNvPr id="17" name="Rectangle 17"/>
          <p:cNvSpPr>
            <a:spLocks noChangeArrowheads="1"/>
          </p:cNvSpPr>
          <p:nvPr/>
        </p:nvSpPr>
        <p:spPr bwMode="auto">
          <a:xfrm>
            <a:off x="3429000" y="4800600"/>
            <a:ext cx="2057400" cy="400110"/>
          </a:xfrm>
          <a:prstGeom prst="rect">
            <a:avLst/>
          </a:prstGeom>
          <a:noFill/>
          <a:ln w="9525">
            <a:noFill/>
            <a:miter lim="800000"/>
            <a:headEnd/>
            <a:tailEnd/>
          </a:ln>
        </p:spPr>
        <p:txBody>
          <a:bodyPr wrap="square">
            <a:spAutoFit/>
          </a:bodyPr>
          <a:lstStyle/>
          <a:p>
            <a:pPr algn="ctr"/>
            <a:r>
              <a:rPr lang="en-US" dirty="0" smtClean="0"/>
              <a:t>Interface model</a:t>
            </a:r>
            <a:endParaRPr lang="en-US" dirty="0"/>
          </a:p>
        </p:txBody>
      </p:sp>
      <p:sp>
        <p:nvSpPr>
          <p:cNvPr id="18" name="Rectangle 17"/>
          <p:cNvSpPr>
            <a:spLocks noChangeArrowheads="1"/>
          </p:cNvSpPr>
          <p:nvPr/>
        </p:nvSpPr>
        <p:spPr bwMode="auto">
          <a:xfrm>
            <a:off x="6553200" y="5867400"/>
            <a:ext cx="2057400" cy="400110"/>
          </a:xfrm>
          <a:prstGeom prst="rect">
            <a:avLst/>
          </a:prstGeom>
          <a:noFill/>
          <a:ln w="9525">
            <a:noFill/>
            <a:miter lim="800000"/>
            <a:headEnd/>
            <a:tailEnd/>
          </a:ln>
        </p:spPr>
        <p:txBody>
          <a:bodyPr wrap="square">
            <a:spAutoFit/>
          </a:bodyPr>
          <a:lstStyle/>
          <a:p>
            <a:pPr algn="ctr"/>
            <a:r>
              <a:rPr lang="en-US" dirty="0" smtClean="0"/>
              <a:t>User model</a:t>
            </a:r>
            <a:endParaRPr lang="en-US" dirty="0"/>
          </a:p>
        </p:txBody>
      </p:sp>
      <p:pic>
        <p:nvPicPr>
          <p:cNvPr id="19" name="Picture 18"/>
          <p:cNvPicPr>
            <a:picLocks noChangeAspect="1"/>
          </p:cNvPicPr>
          <p:nvPr/>
        </p:nvPicPr>
        <p:blipFill>
          <a:blip r:embed="rId6"/>
          <a:stretch>
            <a:fillRect/>
          </a:stretch>
        </p:blipFill>
        <p:spPr>
          <a:xfrm>
            <a:off x="3276600" y="2286000"/>
            <a:ext cx="2231166" cy="2247900"/>
          </a:xfrm>
          <a:prstGeom prst="rect">
            <a:avLst/>
          </a:prstGeom>
        </p:spPr>
      </p:pic>
    </p:spTree>
    <p:extLst>
      <p:ext uri="{BB962C8B-B14F-4D97-AF65-F5344CB8AC3E}">
        <p14:creationId xmlns:p14="http://schemas.microsoft.com/office/powerpoint/2010/main" val="609163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Picoquiz</a:t>
            </a:r>
            <a:endParaRPr lang="en-US" dirty="0"/>
          </a:p>
        </p:txBody>
      </p:sp>
      <p:sp>
        <p:nvSpPr>
          <p:cNvPr id="6" name="Content Placeholder 5"/>
          <p:cNvSpPr>
            <a:spLocks noGrp="1"/>
          </p:cNvSpPr>
          <p:nvPr>
            <p:ph idx="1"/>
          </p:nvPr>
        </p:nvSpPr>
        <p:spPr>
          <a:xfrm>
            <a:off x="685800" y="990600"/>
            <a:ext cx="7772400" cy="5105400"/>
          </a:xfrm>
        </p:spPr>
        <p:txBody>
          <a:bodyPr/>
          <a:lstStyle/>
          <a:p>
            <a:pPr marL="0" indent="0">
              <a:buNone/>
            </a:pPr>
            <a:r>
              <a:rPr lang="en-US" dirty="0" smtClean="0"/>
              <a:t>Which of the following statements </a:t>
            </a:r>
            <a:r>
              <a:rPr lang="en-US" smtClean="0"/>
              <a:t>are true</a:t>
            </a:r>
            <a:r>
              <a:rPr lang="en-US" dirty="0" smtClean="0"/>
              <a:t>?  (</a:t>
            </a:r>
            <a:r>
              <a:rPr lang="en-US" b="1" dirty="0" smtClean="0"/>
              <a:t>choose all good answers</a:t>
            </a:r>
            <a:r>
              <a:rPr lang="en-US" dirty="0" smtClean="0"/>
              <a:t>)</a:t>
            </a:r>
          </a:p>
          <a:p>
            <a:pPr marL="914400" lvl="1" indent="-457200">
              <a:buFont typeface="+mj-lt"/>
              <a:buAutoNum type="alphaUcPeriod"/>
            </a:pPr>
            <a:r>
              <a:rPr lang="en-US" dirty="0"/>
              <a:t>L</a:t>
            </a:r>
            <a:r>
              <a:rPr lang="en-US" dirty="0" smtClean="0"/>
              <a:t>earning by doing is a primary way that users construct a mental model of a system.</a:t>
            </a:r>
          </a:p>
          <a:p>
            <a:pPr marL="914400" lvl="1" indent="-457200">
              <a:buFont typeface="+mj-lt"/>
              <a:buAutoNum type="alphaUcPeriod"/>
            </a:pPr>
            <a:r>
              <a:rPr lang="en-US" dirty="0" smtClean="0"/>
              <a:t>The </a:t>
            </a:r>
            <a:r>
              <a:rPr lang="en-US" dirty="0" err="1" smtClean="0"/>
              <a:t>RealCD</a:t>
            </a:r>
            <a:r>
              <a:rPr lang="en-US" dirty="0" smtClean="0"/>
              <a:t> player’s metaphor of a CD jewel case is an example of a system model.</a:t>
            </a:r>
          </a:p>
          <a:p>
            <a:pPr marL="914400" lvl="1" indent="-457200">
              <a:buFont typeface="+mj-lt"/>
              <a:buAutoNum type="alphaUcPeriod"/>
            </a:pPr>
            <a:r>
              <a:rPr lang="en-US" dirty="0" smtClean="0"/>
              <a:t>The metaphor that electricity is like water is an example of a user model.</a:t>
            </a:r>
          </a:p>
          <a:p>
            <a:pPr marL="914400" lvl="1" indent="-457200">
              <a:buFont typeface="+mj-lt"/>
              <a:buAutoNum type="alphaUcPeriod"/>
            </a:pPr>
            <a:r>
              <a:rPr lang="en-US" dirty="0" smtClean="0"/>
              <a:t>A good interface model should match the system model closely.</a:t>
            </a:r>
          </a:p>
          <a:p>
            <a:pPr marL="914400" lvl="1" indent="-457200">
              <a:buFont typeface="+mj-lt"/>
              <a:buAutoNum type="alphaUcPeriod"/>
            </a:pPr>
            <a:endParaRPr lang="en-US" dirty="0" smtClean="0"/>
          </a:p>
          <a:p>
            <a:pPr marL="914400" lvl="1" indent="-457200">
              <a:buFont typeface="+mj-lt"/>
              <a:buAutoNum type="alphaUcPeriod"/>
            </a:pPr>
            <a:endParaRPr lang="en-US" dirty="0"/>
          </a:p>
        </p:txBody>
      </p:sp>
      <p:sp>
        <p:nvSpPr>
          <p:cNvPr id="3" name="Date Placeholder 2"/>
          <p:cNvSpPr>
            <a:spLocks noGrp="1"/>
          </p:cNvSpPr>
          <p:nvPr>
            <p:ph type="dt" sz="half" idx="10"/>
          </p:nvPr>
        </p:nvSpPr>
        <p:spPr/>
        <p:txBody>
          <a:bodyPr/>
          <a:lstStyle/>
          <a:p>
            <a:pPr>
              <a:defRPr/>
            </a:pPr>
            <a:r>
              <a:rPr lang="en-US" smtClean="0"/>
              <a:t>Spring 2013</a:t>
            </a:r>
            <a:endParaRPr lang="en-US"/>
          </a:p>
        </p:txBody>
      </p:sp>
      <p:sp>
        <p:nvSpPr>
          <p:cNvPr id="4" name="Footer Placeholder 3"/>
          <p:cNvSpPr>
            <a:spLocks noGrp="1"/>
          </p:cNvSpPr>
          <p:nvPr>
            <p:ph type="ftr" sz="quarter" idx="11"/>
          </p:nvPr>
        </p:nvSpPr>
        <p:spPr/>
        <p:txBody>
          <a:bodyPr/>
          <a:lstStyle/>
          <a:p>
            <a:pPr>
              <a:defRPr/>
            </a:pPr>
            <a:r>
              <a:rPr lang="en-US" smtClean="0"/>
              <a:t>6.813/6.831 User Interface Design and Implementation</a:t>
            </a:r>
            <a:endParaRPr lang="en-US"/>
          </a:p>
        </p:txBody>
      </p:sp>
      <p:sp>
        <p:nvSpPr>
          <p:cNvPr id="5" name="Slide Number Placeholder 4"/>
          <p:cNvSpPr>
            <a:spLocks noGrp="1"/>
          </p:cNvSpPr>
          <p:nvPr>
            <p:ph type="sldNum" sz="quarter" idx="12"/>
          </p:nvPr>
        </p:nvSpPr>
        <p:spPr/>
        <p:txBody>
          <a:bodyPr/>
          <a:lstStyle/>
          <a:p>
            <a:fld id="{0865F683-D6B1-41F4-BD57-49C8073962A3}" type="slidenum">
              <a:rPr lang="en-US" smtClean="0"/>
              <a:pPr/>
              <a:t>32</a:t>
            </a:fld>
            <a:endParaRPr lang="en-US"/>
          </a:p>
        </p:txBody>
      </p:sp>
    </p:spTree>
    <p:extLst>
      <p:ext uri="{BB962C8B-B14F-4D97-AF65-F5344CB8AC3E}">
        <p14:creationId xmlns:p14="http://schemas.microsoft.com/office/powerpoint/2010/main" val="215482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UI Hall of Shame</a:t>
            </a:r>
          </a:p>
        </p:txBody>
      </p:sp>
      <p:sp>
        <p:nvSpPr>
          <p:cNvPr id="7171" name="Text Placeholder 10"/>
          <p:cNvSpPr>
            <a:spLocks noGrp="1"/>
          </p:cNvSpPr>
          <p:nvPr>
            <p:ph type="body" idx="1"/>
          </p:nvPr>
        </p:nvSpPr>
        <p:spPr/>
        <p:txBody>
          <a:bodyPr/>
          <a:lstStyle/>
          <a:p>
            <a:endParaRPr lang="en-US" smtClean="0"/>
          </a:p>
        </p:txBody>
      </p:sp>
      <p:sp>
        <p:nvSpPr>
          <p:cNvPr id="7172" name="Date Placeholder 2"/>
          <p:cNvSpPr>
            <a:spLocks noGrp="1"/>
          </p:cNvSpPr>
          <p:nvPr>
            <p:ph type="dt" sz="quarter" idx="10"/>
          </p:nvPr>
        </p:nvSpPr>
        <p:spPr>
          <a:noFill/>
        </p:spPr>
        <p:txBody>
          <a:bodyPr/>
          <a:lstStyle/>
          <a:p>
            <a:r>
              <a:rPr lang="en-US" smtClean="0"/>
              <a:t>Spring 2013</a:t>
            </a:r>
          </a:p>
        </p:txBody>
      </p:sp>
      <p:sp>
        <p:nvSpPr>
          <p:cNvPr id="7173" name="Footer Placeholder 3"/>
          <p:cNvSpPr>
            <a:spLocks noGrp="1"/>
          </p:cNvSpPr>
          <p:nvPr>
            <p:ph type="ftr" sz="quarter" idx="11"/>
          </p:nvPr>
        </p:nvSpPr>
        <p:spPr>
          <a:noFill/>
        </p:spPr>
        <p:txBody>
          <a:bodyPr/>
          <a:lstStyle/>
          <a:p>
            <a:r>
              <a:rPr lang="en-US" smtClean="0"/>
              <a:t>6.813/6.831 User Interface Design and Implementation</a:t>
            </a:r>
          </a:p>
        </p:txBody>
      </p:sp>
      <p:sp>
        <p:nvSpPr>
          <p:cNvPr id="7174" name="Slide Number Placeholder 4"/>
          <p:cNvSpPr>
            <a:spLocks noGrp="1"/>
          </p:cNvSpPr>
          <p:nvPr>
            <p:ph type="sldNum" sz="quarter" idx="12"/>
          </p:nvPr>
        </p:nvSpPr>
        <p:spPr>
          <a:noFill/>
        </p:spPr>
        <p:txBody>
          <a:bodyPr/>
          <a:lstStyle/>
          <a:p>
            <a:fld id="{D915E528-0536-4CD0-BE5A-662CFA656C7E}" type="slidenum">
              <a:rPr lang="en-US" smtClean="0"/>
              <a:pPr/>
              <a:t>4</a:t>
            </a:fld>
            <a:endParaRPr lang="en-US" smtClean="0"/>
          </a:p>
        </p:txBody>
      </p:sp>
      <p:pic>
        <p:nvPicPr>
          <p:cNvPr id="7175" name="Picture 3" descr="cdibmx"/>
          <p:cNvPicPr>
            <a:picLocks noChangeAspect="1" noChangeArrowheads="1"/>
          </p:cNvPicPr>
          <p:nvPr/>
        </p:nvPicPr>
        <p:blipFill>
          <a:blip r:embed="rId3" cstate="print"/>
          <a:srcRect/>
          <a:stretch>
            <a:fillRect/>
          </a:stretch>
        </p:blipFill>
        <p:spPr bwMode="auto">
          <a:xfrm>
            <a:off x="838200" y="1447800"/>
            <a:ext cx="7467600" cy="3284538"/>
          </a:xfrm>
          <a:prstGeom prst="rect">
            <a:avLst/>
          </a:prstGeom>
          <a:noFill/>
          <a:ln w="9525">
            <a:noFill/>
            <a:miter lim="800000"/>
            <a:headEnd/>
            <a:tailEnd/>
          </a:ln>
        </p:spPr>
      </p:pic>
      <p:pic>
        <p:nvPicPr>
          <p:cNvPr id="7176" name="Picture 4" descr="cdpage"/>
          <p:cNvPicPr>
            <a:picLocks noChangeAspect="1" noChangeArrowheads="1"/>
          </p:cNvPicPr>
          <p:nvPr/>
        </p:nvPicPr>
        <p:blipFill>
          <a:blip r:embed="rId4" cstate="print"/>
          <a:srcRect/>
          <a:stretch>
            <a:fillRect/>
          </a:stretch>
        </p:blipFill>
        <p:spPr bwMode="auto">
          <a:xfrm>
            <a:off x="5638800" y="5257800"/>
            <a:ext cx="1114425" cy="704850"/>
          </a:xfrm>
          <a:prstGeom prst="rect">
            <a:avLst/>
          </a:prstGeom>
          <a:noFill/>
          <a:ln w="9525">
            <a:noFill/>
            <a:miter lim="800000"/>
            <a:headEnd/>
            <a:tailEnd/>
          </a:ln>
        </p:spPr>
      </p:pic>
      <p:sp>
        <p:nvSpPr>
          <p:cNvPr id="7177" name="Text Box 5"/>
          <p:cNvSpPr txBox="1">
            <a:spLocks noChangeArrowheads="1"/>
          </p:cNvSpPr>
          <p:nvPr/>
        </p:nvSpPr>
        <p:spPr bwMode="auto">
          <a:xfrm>
            <a:off x="2819400" y="5105400"/>
            <a:ext cx="2462213" cy="579438"/>
          </a:xfrm>
          <a:prstGeom prst="rect">
            <a:avLst/>
          </a:prstGeom>
          <a:noFill/>
          <a:ln w="12700" cap="sq" algn="ctr">
            <a:noFill/>
            <a:miter lim="800000"/>
            <a:headEnd type="none" w="sm" len="sm"/>
            <a:tailEnd type="none" w="sm" len="sm"/>
          </a:ln>
        </p:spPr>
        <p:txBody>
          <a:bodyPr wrap="none" anchorCtr="1">
            <a:spAutoFit/>
          </a:bodyPr>
          <a:lstStyle/>
          <a:p>
            <a:r>
              <a:rPr lang="en-US" sz="3200" b="1">
                <a:latin typeface="Gill Sans MT" pitchFamily="34" charset="0"/>
              </a:rPr>
              <a:t>mouse over</a:t>
            </a:r>
          </a:p>
        </p:txBody>
      </p:sp>
      <p:sp>
        <p:nvSpPr>
          <p:cNvPr id="7178" name="Line 6"/>
          <p:cNvSpPr>
            <a:spLocks noChangeShapeType="1"/>
          </p:cNvSpPr>
          <p:nvPr/>
        </p:nvSpPr>
        <p:spPr bwMode="auto">
          <a:xfrm>
            <a:off x="3962400" y="4419600"/>
            <a:ext cx="1524000" cy="838200"/>
          </a:xfrm>
          <a:prstGeom prst="line">
            <a:avLst/>
          </a:prstGeom>
          <a:noFill/>
          <a:ln w="76200" cap="sq">
            <a:solidFill>
              <a:schemeClr val="tx1"/>
            </a:solidFill>
            <a:round/>
            <a:headEnd type="none" w="sm" len="sm"/>
            <a:tailEnd type="triangle" w="med" len="med"/>
          </a:ln>
        </p:spPr>
        <p:txBody>
          <a:bodyPr wrap="none" anchorCtr="1"/>
          <a:lstStyle/>
          <a:p>
            <a:endParaRPr lang="en-US"/>
          </a:p>
        </p:txBody>
      </p:sp>
      <p:sp>
        <p:nvSpPr>
          <p:cNvPr id="7179" name="Rectangle 7"/>
          <p:cNvSpPr>
            <a:spLocks noChangeArrowheads="1"/>
          </p:cNvSpPr>
          <p:nvPr/>
        </p:nvSpPr>
        <p:spPr bwMode="auto">
          <a:xfrm>
            <a:off x="5867400" y="4724400"/>
            <a:ext cx="2478088" cy="274638"/>
          </a:xfrm>
          <a:prstGeom prst="rect">
            <a:avLst/>
          </a:prstGeom>
          <a:noFill/>
          <a:ln w="12700" algn="ctr">
            <a:noFill/>
            <a:miter lim="800000"/>
            <a:headEnd type="none" w="sm" len="sm"/>
            <a:tailEnd type="none" w="sm" len="sm"/>
          </a:ln>
        </p:spPr>
        <p:txBody>
          <a:bodyPr wrap="none" anchorCtr="1">
            <a:spAutoFit/>
          </a:bodyPr>
          <a:lstStyle/>
          <a:p>
            <a:pPr eaLnBrk="0" hangingPunct="0"/>
            <a:r>
              <a:rPr lang="en-US" sz="1200" b="1">
                <a:solidFill>
                  <a:srgbClr val="001963"/>
                </a:solidFill>
                <a:latin typeface="Gill Sans MT" pitchFamily="34" charset="0"/>
                <a:cs typeface="Times New Roman" pitchFamily="-97" charset="0"/>
              </a:rPr>
              <a:t>Source: Interface Hall of Shame</a:t>
            </a:r>
          </a:p>
        </p:txBody>
      </p:sp>
      <p:sp>
        <p:nvSpPr>
          <p:cNvPr id="12" name="Rectangle 11"/>
          <p:cNvSpPr/>
          <p:nvPr/>
        </p:nvSpPr>
        <p:spPr>
          <a:xfrm>
            <a:off x="4479667" y="3228945"/>
            <a:ext cx="184666" cy="400110"/>
          </a:xfrm>
          <a:prstGeom prst="rect">
            <a:avLst/>
          </a:prstGeom>
        </p:spPr>
        <p:txBody>
          <a:bodyPr wrap="none">
            <a:spAutoFit/>
          </a:bodyPr>
          <a:lstStyle/>
          <a:p>
            <a:r>
              <a:rPr lang="en-US"/>
              <a:t> </a:t>
            </a:r>
          </a:p>
        </p:txBody>
      </p:sp>
      <p:sp>
        <p:nvSpPr>
          <p:cNvPr id="13" name="Rectangle 12"/>
          <p:cNvSpPr/>
          <p:nvPr/>
        </p:nvSpPr>
        <p:spPr>
          <a:xfrm>
            <a:off x="4479667" y="3228945"/>
            <a:ext cx="184666" cy="400110"/>
          </a:xfrm>
          <a:prstGeom prst="rect">
            <a:avLst/>
          </a:prstGeom>
        </p:spPr>
        <p:txBody>
          <a:bodyPr wrap="none">
            <a:spAutoFit/>
          </a:bodyPr>
          <a:lstStyle/>
          <a:p>
            <a:r>
              <a:rPr lang="en-US"/>
              <a:t> </a:t>
            </a:r>
          </a:p>
        </p:txBody>
      </p:sp>
      <p:sp>
        <p:nvSpPr>
          <p:cNvPr id="14" name="Rectangle 13"/>
          <p:cNvSpPr/>
          <p:nvPr/>
        </p:nvSpPr>
        <p:spPr>
          <a:xfrm>
            <a:off x="4479667" y="3228945"/>
            <a:ext cx="184666" cy="400110"/>
          </a:xfrm>
          <a:prstGeom prst="rect">
            <a:avLst/>
          </a:prstGeom>
        </p:spPr>
        <p:txBody>
          <a:bodyPr wrap="none">
            <a:spAutoFit/>
          </a:bodyPr>
          <a:lstStyle/>
          <a:p>
            <a:r>
              <a:rPr lang="en-US"/>
              <a:t> </a:t>
            </a:r>
          </a:p>
        </p:txBody>
      </p:sp>
    </p:spTree>
    <p:extLst>
      <p:ext uri="{BB962C8B-B14F-4D97-AF65-F5344CB8AC3E}">
        <p14:creationId xmlns:p14="http://schemas.microsoft.com/office/powerpoint/2010/main" val="8714973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Topics</a:t>
            </a:r>
            <a:endParaRPr lang="en-US" dirty="0"/>
          </a:p>
        </p:txBody>
      </p:sp>
      <p:sp>
        <p:nvSpPr>
          <p:cNvPr id="3" name="Content Placeholder 2"/>
          <p:cNvSpPr>
            <a:spLocks noGrp="1"/>
          </p:cNvSpPr>
          <p:nvPr>
            <p:ph idx="1"/>
          </p:nvPr>
        </p:nvSpPr>
        <p:spPr/>
        <p:txBody>
          <a:bodyPr/>
          <a:lstStyle/>
          <a:p>
            <a:r>
              <a:rPr lang="en-US" dirty="0" smtClean="0"/>
              <a:t>Learning approaches</a:t>
            </a:r>
          </a:p>
          <a:p>
            <a:r>
              <a:rPr lang="en-US" dirty="0" smtClean="0"/>
              <a:t>Interaction styles</a:t>
            </a:r>
          </a:p>
          <a:p>
            <a:r>
              <a:rPr lang="en-US" dirty="0" smtClean="0"/>
              <a:t>Conceptual models of UIs</a:t>
            </a:r>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5</a:t>
            </a:fld>
            <a:endParaRPr lang="en-US"/>
          </a:p>
        </p:txBody>
      </p:sp>
    </p:spTree>
    <p:extLst>
      <p:ext uri="{BB962C8B-B14F-4D97-AF65-F5344CB8AC3E}">
        <p14:creationId xmlns:p14="http://schemas.microsoft.com/office/powerpoint/2010/main" val="21065885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Approaches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6</a:t>
            </a:fld>
            <a:endParaRPr lang="en-US"/>
          </a:p>
        </p:txBody>
      </p:sp>
    </p:spTree>
    <p:extLst>
      <p:ext uri="{BB962C8B-B14F-4D97-AF65-F5344CB8AC3E}">
        <p14:creationId xmlns:p14="http://schemas.microsoft.com/office/powerpoint/2010/main" val="132874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We Learn a New User Interface</a:t>
            </a:r>
            <a:endParaRPr lang="en-US" dirty="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E4BCEAB8-06A5-4674-AF58-2362FC21A007}" type="slidenum">
              <a:rPr lang="en-US" smtClean="0"/>
              <a:pPr/>
              <a:t>7</a:t>
            </a:fld>
            <a:endParaRPr lang="en-US"/>
          </a:p>
        </p:txBody>
      </p:sp>
      <p:pic>
        <p:nvPicPr>
          <p:cNvPr id="3" name="Picture 2"/>
          <p:cNvPicPr>
            <a:picLocks noChangeAspect="1"/>
          </p:cNvPicPr>
          <p:nvPr/>
        </p:nvPicPr>
        <p:blipFill>
          <a:blip r:embed="rId3"/>
          <a:stretch>
            <a:fillRect/>
          </a:stretch>
        </p:blipFill>
        <p:spPr>
          <a:xfrm>
            <a:off x="685800" y="1295400"/>
            <a:ext cx="3200400" cy="2096262"/>
          </a:xfrm>
          <a:prstGeom prst="rect">
            <a:avLst/>
          </a:prstGeom>
        </p:spPr>
      </p:pic>
      <p:sp>
        <p:nvSpPr>
          <p:cNvPr id="9" name="TextBox 8"/>
          <p:cNvSpPr txBox="1"/>
          <p:nvPr/>
        </p:nvSpPr>
        <p:spPr>
          <a:xfrm>
            <a:off x="762000" y="3505200"/>
            <a:ext cx="3078963" cy="400110"/>
          </a:xfrm>
          <a:prstGeom prst="rect">
            <a:avLst/>
          </a:prstGeom>
          <a:noFill/>
        </p:spPr>
        <p:txBody>
          <a:bodyPr wrap="none" rtlCol="0">
            <a:spAutoFit/>
          </a:bodyPr>
          <a:lstStyle/>
          <a:p>
            <a:r>
              <a:rPr lang="en-US" dirty="0" smtClean="0"/>
              <a:t>Not by reading a manual*</a:t>
            </a:r>
            <a:endParaRPr lang="en-US" dirty="0"/>
          </a:p>
        </p:txBody>
      </p:sp>
      <p:pic>
        <p:nvPicPr>
          <p:cNvPr id="10" name="Picture 9"/>
          <p:cNvPicPr>
            <a:picLocks noChangeAspect="1"/>
          </p:cNvPicPr>
          <p:nvPr/>
        </p:nvPicPr>
        <p:blipFill>
          <a:blip r:embed="rId4"/>
          <a:stretch>
            <a:fillRect/>
          </a:stretch>
        </p:blipFill>
        <p:spPr>
          <a:xfrm>
            <a:off x="4572000" y="1295400"/>
            <a:ext cx="2844800" cy="2133600"/>
          </a:xfrm>
          <a:prstGeom prst="rect">
            <a:avLst/>
          </a:prstGeom>
        </p:spPr>
      </p:pic>
      <p:sp>
        <p:nvSpPr>
          <p:cNvPr id="11" name="TextBox 10"/>
          <p:cNvSpPr txBox="1"/>
          <p:nvPr/>
        </p:nvSpPr>
        <p:spPr>
          <a:xfrm>
            <a:off x="4648200" y="3505200"/>
            <a:ext cx="2650911" cy="400110"/>
          </a:xfrm>
          <a:prstGeom prst="rect">
            <a:avLst/>
          </a:prstGeom>
          <a:noFill/>
        </p:spPr>
        <p:txBody>
          <a:bodyPr wrap="none" rtlCol="0">
            <a:spAutoFit/>
          </a:bodyPr>
          <a:lstStyle/>
          <a:p>
            <a:r>
              <a:rPr lang="en-US" dirty="0" smtClean="0"/>
              <a:t>Not by taking a class*</a:t>
            </a:r>
            <a:endParaRPr lang="en-US" dirty="0"/>
          </a:p>
        </p:txBody>
      </p:sp>
      <p:sp>
        <p:nvSpPr>
          <p:cNvPr id="12" name="TextBox 11"/>
          <p:cNvSpPr txBox="1"/>
          <p:nvPr/>
        </p:nvSpPr>
        <p:spPr>
          <a:xfrm>
            <a:off x="6019800" y="5562600"/>
            <a:ext cx="2663723" cy="307777"/>
          </a:xfrm>
          <a:prstGeom prst="rect">
            <a:avLst/>
          </a:prstGeom>
          <a:noFill/>
        </p:spPr>
        <p:txBody>
          <a:bodyPr wrap="none" rtlCol="0">
            <a:spAutoFit/>
          </a:bodyPr>
          <a:lstStyle/>
          <a:p>
            <a:r>
              <a:rPr lang="en-US" sz="1400" dirty="0" smtClean="0"/>
              <a:t>* Standard caveat: “it depends”</a:t>
            </a:r>
            <a:endParaRPr lang="en-US" sz="1400" dirty="0"/>
          </a:p>
        </p:txBody>
      </p:sp>
      <p:pic>
        <p:nvPicPr>
          <p:cNvPr id="13" name="Picture 12"/>
          <p:cNvPicPr>
            <a:picLocks noChangeAspect="1"/>
          </p:cNvPicPr>
          <p:nvPr/>
        </p:nvPicPr>
        <p:blipFill rotWithShape="1">
          <a:blip r:embed="rId5"/>
          <a:srcRect t="17454"/>
          <a:stretch/>
        </p:blipFill>
        <p:spPr>
          <a:xfrm>
            <a:off x="762000" y="4648200"/>
            <a:ext cx="3391160" cy="838200"/>
          </a:xfrm>
          <a:prstGeom prst="rect">
            <a:avLst/>
          </a:prstGeom>
        </p:spPr>
      </p:pic>
      <p:sp>
        <p:nvSpPr>
          <p:cNvPr id="14" name="TextBox 13"/>
          <p:cNvSpPr txBox="1"/>
          <p:nvPr/>
        </p:nvSpPr>
        <p:spPr>
          <a:xfrm>
            <a:off x="609600" y="5334000"/>
            <a:ext cx="3420979" cy="400110"/>
          </a:xfrm>
          <a:prstGeom prst="rect">
            <a:avLst/>
          </a:prstGeom>
          <a:noFill/>
        </p:spPr>
        <p:txBody>
          <a:bodyPr wrap="none" rtlCol="0">
            <a:spAutoFit/>
          </a:bodyPr>
          <a:lstStyle/>
          <a:p>
            <a:r>
              <a:rPr lang="en-US" dirty="0" smtClean="0"/>
              <a:t>Not by reading the help first*</a:t>
            </a:r>
            <a:endParaRPr lang="en-US" dirty="0"/>
          </a:p>
        </p:txBody>
      </p:sp>
    </p:spTree>
    <p:extLst>
      <p:ext uri="{BB962C8B-B14F-4D97-AF65-F5344CB8AC3E}">
        <p14:creationId xmlns:p14="http://schemas.microsoft.com/office/powerpoint/2010/main" val="304961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by Doing</a:t>
            </a:r>
            <a:endParaRPr lang="en-US" dirty="0"/>
          </a:p>
        </p:txBody>
      </p:sp>
      <p:sp>
        <p:nvSpPr>
          <p:cNvPr id="3" name="Content Placeholder 2"/>
          <p:cNvSpPr>
            <a:spLocks noGrp="1"/>
          </p:cNvSpPr>
          <p:nvPr>
            <p:ph idx="1"/>
          </p:nvPr>
        </p:nvSpPr>
        <p:spPr>
          <a:xfrm>
            <a:off x="685800" y="990600"/>
            <a:ext cx="7772400" cy="5105400"/>
          </a:xfrm>
        </p:spPr>
        <p:txBody>
          <a:bodyPr/>
          <a:lstStyle/>
          <a:p>
            <a:r>
              <a:rPr lang="en-US" dirty="0" smtClean="0"/>
              <a:t>User has a </a:t>
            </a:r>
            <a:r>
              <a:rPr lang="en-US" b="1" dirty="0" smtClean="0"/>
              <a:t>goal </a:t>
            </a:r>
            <a:r>
              <a:rPr lang="en-US" dirty="0" smtClean="0"/>
              <a:t>to achieve</a:t>
            </a:r>
          </a:p>
          <a:p>
            <a:pPr lvl="1"/>
            <a:r>
              <a:rPr lang="en-US" dirty="0" smtClean="0"/>
              <a:t>“Get rid of the redeye from my</a:t>
            </a:r>
            <a:r>
              <a:rPr lang="en-US" dirty="0"/>
              <a:t> </a:t>
            </a:r>
            <a:r>
              <a:rPr lang="en-US" dirty="0" smtClean="0"/>
              <a:t>photo.”</a:t>
            </a:r>
          </a:p>
          <a:p>
            <a:pPr marL="0" indent="0">
              <a:buNone/>
            </a:pPr>
            <a:endParaRPr lang="en-US" dirty="0" smtClean="0"/>
          </a:p>
          <a:p>
            <a:r>
              <a:rPr lang="en-US" dirty="0" smtClean="0"/>
              <a:t>User </a:t>
            </a:r>
            <a:r>
              <a:rPr lang="en-US" b="1" dirty="0" smtClean="0"/>
              <a:t>explores</a:t>
            </a:r>
            <a:r>
              <a:rPr lang="en-US" dirty="0" smtClean="0"/>
              <a:t> interface for features that satisfy the goal</a:t>
            </a:r>
          </a:p>
          <a:p>
            <a:endParaRPr lang="en-US" dirty="0"/>
          </a:p>
          <a:p>
            <a:endParaRPr lang="en-US" dirty="0" smtClean="0"/>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8</a:t>
            </a:fld>
            <a:endParaRPr lang="en-US"/>
          </a:p>
        </p:txBody>
      </p:sp>
      <p:pic>
        <p:nvPicPr>
          <p:cNvPr id="8" name="Picture 7"/>
          <p:cNvPicPr>
            <a:picLocks noChangeAspect="1"/>
          </p:cNvPicPr>
          <p:nvPr/>
        </p:nvPicPr>
        <p:blipFill>
          <a:blip r:embed="rId3"/>
          <a:stretch>
            <a:fillRect/>
          </a:stretch>
        </p:blipFill>
        <p:spPr>
          <a:xfrm>
            <a:off x="7239000" y="685800"/>
            <a:ext cx="983412" cy="1371600"/>
          </a:xfrm>
          <a:prstGeom prst="rect">
            <a:avLst/>
          </a:prstGeom>
        </p:spPr>
      </p:pic>
      <p:grpSp>
        <p:nvGrpSpPr>
          <p:cNvPr id="11" name="Group 10"/>
          <p:cNvGrpSpPr/>
          <p:nvPr/>
        </p:nvGrpSpPr>
        <p:grpSpPr>
          <a:xfrm>
            <a:off x="4191000" y="3200400"/>
            <a:ext cx="3251200" cy="2217319"/>
            <a:chOff x="2362200" y="3893210"/>
            <a:chExt cx="3251200" cy="2217319"/>
          </a:xfrm>
        </p:grpSpPr>
        <p:pic>
          <p:nvPicPr>
            <p:cNvPr id="9" name="Picture 8"/>
            <p:cNvPicPr>
              <a:picLocks noChangeAspect="1"/>
            </p:cNvPicPr>
            <p:nvPr/>
          </p:nvPicPr>
          <p:blipFill>
            <a:blip r:embed="rId4"/>
            <a:stretch>
              <a:fillRect/>
            </a:stretch>
          </p:blipFill>
          <p:spPr>
            <a:xfrm>
              <a:off x="2362200" y="3893210"/>
              <a:ext cx="3251200" cy="2217319"/>
            </a:xfrm>
            <a:prstGeom prst="rect">
              <a:avLst/>
            </a:prstGeom>
          </p:spPr>
        </p:pic>
        <p:pic>
          <p:nvPicPr>
            <p:cNvPr id="10" name="Picture 9"/>
            <p:cNvPicPr>
              <a:picLocks noChangeAspect="1"/>
            </p:cNvPicPr>
            <p:nvPr/>
          </p:nvPicPr>
          <p:blipFill>
            <a:blip r:embed="rId3"/>
            <a:stretch>
              <a:fillRect/>
            </a:stretch>
          </p:blipFill>
          <p:spPr>
            <a:xfrm>
              <a:off x="2819400" y="4343400"/>
              <a:ext cx="874144" cy="1219200"/>
            </a:xfrm>
            <a:prstGeom prst="rect">
              <a:avLst/>
            </a:prstGeom>
          </p:spPr>
        </p:pic>
      </p:grpSp>
    </p:spTree>
    <p:extLst>
      <p:ext uri="{BB962C8B-B14F-4D97-AF65-F5344CB8AC3E}">
        <p14:creationId xmlns:p14="http://schemas.microsoft.com/office/powerpoint/2010/main" val="15680190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Seeking Help</a:t>
            </a:r>
            <a:endParaRPr lang="en-US" dirty="0"/>
          </a:p>
        </p:txBody>
      </p:sp>
      <p:sp>
        <p:nvSpPr>
          <p:cNvPr id="3" name="Content Placeholder 2"/>
          <p:cNvSpPr>
            <a:spLocks noGrp="1"/>
          </p:cNvSpPr>
          <p:nvPr>
            <p:ph idx="1"/>
          </p:nvPr>
        </p:nvSpPr>
        <p:spPr/>
        <p:txBody>
          <a:bodyPr/>
          <a:lstStyle/>
          <a:p>
            <a:r>
              <a:rPr lang="en-US" dirty="0" smtClean="0"/>
              <a:t>User resorts to seeking help when they get stuck</a:t>
            </a:r>
          </a:p>
          <a:p>
            <a:pPr lvl="1"/>
            <a:r>
              <a:rPr lang="en-US" dirty="0" smtClean="0"/>
              <a:t>So they already have a problem</a:t>
            </a:r>
            <a:r>
              <a:rPr lang="en-US" dirty="0"/>
              <a:t> </a:t>
            </a:r>
            <a:r>
              <a:rPr lang="en-US" dirty="0" smtClean="0"/>
              <a:t>when they arrive, and they’re usually looking for concrete solutions to it</a:t>
            </a:r>
          </a:p>
        </p:txBody>
      </p:sp>
      <p:sp>
        <p:nvSpPr>
          <p:cNvPr id="4" name="Date Placeholder 3"/>
          <p:cNvSpPr>
            <a:spLocks noGrp="1"/>
          </p:cNvSpPr>
          <p:nvPr>
            <p:ph type="dt" sz="half" idx="10"/>
          </p:nvPr>
        </p:nvSpPr>
        <p:spPr/>
        <p:txBody>
          <a:bodyPr/>
          <a:lstStyle/>
          <a:p>
            <a:pPr>
              <a:defRPr/>
            </a:pPr>
            <a:r>
              <a:rPr lang="en-US" smtClean="0"/>
              <a:t>Spring 2013</a:t>
            </a:r>
            <a:endParaRPr lang="en-US"/>
          </a:p>
        </p:txBody>
      </p:sp>
      <p:sp>
        <p:nvSpPr>
          <p:cNvPr id="5" name="Footer Placeholder 4"/>
          <p:cNvSpPr>
            <a:spLocks noGrp="1"/>
          </p:cNvSpPr>
          <p:nvPr>
            <p:ph type="ftr" sz="quarter" idx="11"/>
          </p:nvPr>
        </p:nvSpPr>
        <p:spPr/>
        <p:txBody>
          <a:bodyPr/>
          <a:lstStyle/>
          <a:p>
            <a:pPr>
              <a:defRPr/>
            </a:pPr>
            <a:r>
              <a:rPr lang="en-US" smtClean="0"/>
              <a:t>6.813/6.831 User Interface Design and Implementation</a:t>
            </a:r>
            <a:endParaRPr lang="en-US"/>
          </a:p>
        </p:txBody>
      </p:sp>
      <p:sp>
        <p:nvSpPr>
          <p:cNvPr id="6" name="Slide Number Placeholder 5"/>
          <p:cNvSpPr>
            <a:spLocks noGrp="1"/>
          </p:cNvSpPr>
          <p:nvPr>
            <p:ph type="sldNum" sz="quarter" idx="12"/>
          </p:nvPr>
        </p:nvSpPr>
        <p:spPr/>
        <p:txBody>
          <a:bodyPr/>
          <a:lstStyle/>
          <a:p>
            <a:fld id="{DED02BFE-7271-4A80-94B1-FD65C6DFD2D4}" type="slidenum">
              <a:rPr lang="en-US" smtClean="0"/>
              <a:pPr/>
              <a:t>9</a:t>
            </a:fld>
            <a:endParaRPr lang="en-US"/>
          </a:p>
        </p:txBody>
      </p:sp>
      <p:pic>
        <p:nvPicPr>
          <p:cNvPr id="8" name="Picture 7"/>
          <p:cNvPicPr>
            <a:picLocks noChangeAspect="1"/>
          </p:cNvPicPr>
          <p:nvPr/>
        </p:nvPicPr>
        <p:blipFill>
          <a:blip r:embed="rId3"/>
          <a:stretch>
            <a:fillRect/>
          </a:stretch>
        </p:blipFill>
        <p:spPr>
          <a:xfrm>
            <a:off x="1295400" y="3581400"/>
            <a:ext cx="4528964" cy="2356038"/>
          </a:xfrm>
          <a:prstGeom prst="rect">
            <a:avLst/>
          </a:prstGeom>
        </p:spPr>
      </p:pic>
      <p:pic>
        <p:nvPicPr>
          <p:cNvPr id="9" name="Picture 8"/>
          <p:cNvPicPr>
            <a:picLocks noChangeAspect="1"/>
          </p:cNvPicPr>
          <p:nvPr/>
        </p:nvPicPr>
        <p:blipFill rotWithShape="1">
          <a:blip r:embed="rId4"/>
          <a:srcRect b="8498"/>
          <a:stretch/>
        </p:blipFill>
        <p:spPr>
          <a:xfrm>
            <a:off x="6172200" y="3232146"/>
            <a:ext cx="2838428" cy="2940054"/>
          </a:xfrm>
          <a:prstGeom prst="rect">
            <a:avLst/>
          </a:prstGeom>
        </p:spPr>
      </p:pic>
    </p:spTree>
    <p:extLst>
      <p:ext uri="{BB962C8B-B14F-4D97-AF65-F5344CB8AC3E}">
        <p14:creationId xmlns:p14="http://schemas.microsoft.com/office/powerpoint/2010/main" val="34978279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t-6893">
  <a:themeElements>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it-6893">
      <a:majorFont>
        <a:latin typeface="Arial Black"/>
        <a:ea typeface=""/>
        <a:cs typeface=""/>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25400" cap="flat" cmpd="sng" algn="ctr">
          <a:solidFill>
            <a:schemeClr val="tx1"/>
          </a:solidFill>
          <a:prstDash val="solid"/>
          <a:round/>
          <a:headEnd type="none" w="med" len="med"/>
          <a:tailEnd type="triangle" w="lg" len="lg"/>
        </a:ln>
        <a:effectLst/>
      </a:spPr>
      <a:bodyPr vert="horz" wrap="none" lIns="91440" tIns="45720" rIns="91440" bIns="45720" numCol="1" anchor="t"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mit-689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689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689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689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689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689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689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mit-6893</Template>
  <TotalTime>4138</TotalTime>
  <Words>7073</Words>
  <Application>Microsoft Macintosh PowerPoint</Application>
  <PresentationFormat>Letter Paper (8.5x11 in)</PresentationFormat>
  <Paragraphs>358</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mit-6893</vt:lpstr>
      <vt:lpstr>L2: Learnability</vt:lpstr>
      <vt:lpstr>UI Hall of Fame or Shame?</vt:lpstr>
      <vt:lpstr>UI Hall of Shame!</vt:lpstr>
      <vt:lpstr>UI Hall of Shame</vt:lpstr>
      <vt:lpstr>Topics</vt:lpstr>
      <vt:lpstr>Learning Approaches</vt:lpstr>
      <vt:lpstr>How We Learn a New User Interface</vt:lpstr>
      <vt:lpstr>Learning by Doing</vt:lpstr>
      <vt:lpstr>Seeking Help</vt:lpstr>
      <vt:lpstr>Lessons for Designers</vt:lpstr>
      <vt:lpstr>Try It:  Google Autosuggest to Find Learnability Problems</vt:lpstr>
      <vt:lpstr>Learning by Watching</vt:lpstr>
      <vt:lpstr>Picoquiz</vt:lpstr>
      <vt:lpstr>Interaction Styles</vt:lpstr>
      <vt:lpstr>Recognition vs. Recall</vt:lpstr>
      <vt:lpstr>Interaction Style #1: Command Language </vt:lpstr>
      <vt:lpstr>Interaction Style #2: Menus and Forms</vt:lpstr>
      <vt:lpstr>Interaction Style #3: Direct Manipulation</vt:lpstr>
      <vt:lpstr>Interaction Style #4: Speech Dialog</vt:lpstr>
      <vt:lpstr>Comparison of Interaction Styles</vt:lpstr>
      <vt:lpstr>Using Multiple Interaction Styles</vt:lpstr>
      <vt:lpstr>Example: Twitter’s Tweet-Creation UI</vt:lpstr>
      <vt:lpstr>Self-Disclosure</vt:lpstr>
      <vt:lpstr>Picoquiz</vt:lpstr>
      <vt:lpstr>Conceptual Models</vt:lpstr>
      <vt:lpstr>Models</vt:lpstr>
      <vt:lpstr>Three Models in UI Design</vt:lpstr>
      <vt:lpstr>Example: Back vs. Previous</vt:lpstr>
      <vt:lpstr>Example: Graphical Editing</vt:lpstr>
      <vt:lpstr>Example: Text Editing</vt:lpstr>
      <vt:lpstr>User’s Model May Be Wrong</vt:lpstr>
      <vt:lpstr>Picoquiz</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 Miller</cp:lastModifiedBy>
  <cp:revision>770</cp:revision>
  <cp:lastPrinted>2013-02-07T00:00:05Z</cp:lastPrinted>
  <dcterms:created xsi:type="dcterms:W3CDTF">2011-02-02T13:01:24Z</dcterms:created>
  <dcterms:modified xsi:type="dcterms:W3CDTF">2013-02-09T06:09:33Z</dcterms:modified>
</cp:coreProperties>
</file>